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379" r:id="rId4"/>
    <p:sldId id="380" r:id="rId5"/>
    <p:sldId id="381" r:id="rId6"/>
    <p:sldId id="314" r:id="rId7"/>
    <p:sldId id="382" r:id="rId8"/>
    <p:sldId id="383" r:id="rId9"/>
    <p:sldId id="384" r:id="rId10"/>
    <p:sldId id="385" r:id="rId11"/>
    <p:sldId id="386" r:id="rId12"/>
    <p:sldId id="387" r:id="rId13"/>
    <p:sldId id="345" r:id="rId14"/>
    <p:sldId id="348" r:id="rId15"/>
    <p:sldId id="349" r:id="rId16"/>
    <p:sldId id="350" r:id="rId17"/>
    <p:sldId id="351" r:id="rId18"/>
    <p:sldId id="352" r:id="rId19"/>
    <p:sldId id="353" r:id="rId20"/>
    <p:sldId id="354" r:id="rId21"/>
    <p:sldId id="355" r:id="rId22"/>
    <p:sldId id="356" r:id="rId23"/>
    <p:sldId id="357" r:id="rId24"/>
    <p:sldId id="358" r:id="rId25"/>
    <p:sldId id="359" r:id="rId26"/>
    <p:sldId id="360" r:id="rId27"/>
    <p:sldId id="361" r:id="rId28"/>
    <p:sldId id="362" r:id="rId29"/>
    <p:sldId id="315" r:id="rId30"/>
    <p:sldId id="388" r:id="rId31"/>
    <p:sldId id="389" r:id="rId32"/>
    <p:sldId id="390" r:id="rId33"/>
    <p:sldId id="391" r:id="rId34"/>
    <p:sldId id="316" r:id="rId35"/>
    <p:sldId id="363" r:id="rId36"/>
    <p:sldId id="364" r:id="rId37"/>
    <p:sldId id="365" r:id="rId38"/>
    <p:sldId id="366" r:id="rId39"/>
    <p:sldId id="367" r:id="rId40"/>
    <p:sldId id="346" r:id="rId41"/>
    <p:sldId id="392" r:id="rId42"/>
    <p:sldId id="394" r:id="rId43"/>
    <p:sldId id="395" r:id="rId44"/>
    <p:sldId id="396" r:id="rId45"/>
    <p:sldId id="397" r:id="rId46"/>
    <p:sldId id="398" r:id="rId47"/>
    <p:sldId id="399" r:id="rId48"/>
    <p:sldId id="400" r:id="rId49"/>
    <p:sldId id="347" r:id="rId50"/>
    <p:sldId id="368" r:id="rId51"/>
    <p:sldId id="369" r:id="rId52"/>
    <p:sldId id="370" r:id="rId53"/>
    <p:sldId id="371" r:id="rId54"/>
    <p:sldId id="372" r:id="rId55"/>
    <p:sldId id="373" r:id="rId56"/>
    <p:sldId id="374" r:id="rId57"/>
    <p:sldId id="375" r:id="rId58"/>
    <p:sldId id="376" r:id="rId59"/>
    <p:sldId id="377" r:id="rId60"/>
    <p:sldId id="378"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7887"/>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339" autoAdjust="0"/>
    <p:restoredTop sz="94660"/>
  </p:normalViewPr>
  <p:slideViewPr>
    <p:cSldViewPr snapToGrid="0">
      <p:cViewPr varScale="1">
        <p:scale>
          <a:sx n="150" d="100"/>
          <a:sy n="150" d="100"/>
        </p:scale>
        <p:origin x="138" y="3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48127"/>
            <a:ext cx="9144000" cy="1640860"/>
          </a:xfrm>
        </p:spPr>
        <p:txBody>
          <a:bodyPr anchor="b"/>
          <a:lstStyle>
            <a:lvl1pPr algn="ctr">
              <a:defRPr sz="6000">
                <a:latin typeface="Source Sans Pro" panose="020B0503030403020204" pitchFamily="34" charset="0"/>
              </a:defRPr>
            </a:lvl1pPr>
          </a:lstStyle>
          <a:p>
            <a:r>
              <a:rPr lang="en-US" dirty="0"/>
              <a:t>Click to edit Master title style</a:t>
            </a:r>
          </a:p>
        </p:txBody>
      </p:sp>
      <p:sp>
        <p:nvSpPr>
          <p:cNvPr id="3" name="Subtitle 2"/>
          <p:cNvSpPr>
            <a:spLocks noGrp="1"/>
          </p:cNvSpPr>
          <p:nvPr>
            <p:ph type="subTitle" idx="1"/>
          </p:nvPr>
        </p:nvSpPr>
        <p:spPr>
          <a:xfrm>
            <a:off x="1524000" y="2255965"/>
            <a:ext cx="9144000" cy="4251626"/>
          </a:xfrm>
        </p:spPr>
        <p:txBody>
          <a:bodyPr>
            <a:normAutofit/>
          </a:bodyPr>
          <a:lstStyle>
            <a:lvl1pPr marL="0" indent="0" algn="l">
              <a:buNone/>
              <a:defRPr sz="3000" b="1">
                <a:solidFill>
                  <a:srgbClr val="287887"/>
                </a:solidFill>
                <a:latin typeface="Source Sans Pro" panose="020B05030304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p:txBody>
      </p:sp>
      <p:cxnSp>
        <p:nvCxnSpPr>
          <p:cNvPr id="7" name="Straight Connector 6"/>
          <p:cNvCxnSpPr/>
          <p:nvPr userDrawn="1"/>
        </p:nvCxnSpPr>
        <p:spPr>
          <a:xfrm>
            <a:off x="609600" y="2020691"/>
            <a:ext cx="10972800" cy="0"/>
          </a:xfrm>
          <a:prstGeom prst="line">
            <a:avLst/>
          </a:prstGeom>
          <a:ln w="57150">
            <a:solidFill>
              <a:srgbClr val="28788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3317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AFE327-D42E-4265-9680-647C8880344F}" type="datetimeFigureOut">
              <a:rPr lang="en-US" smtClean="0"/>
              <a:t>8/3/2018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46F46B-8D5B-45C4-9F01-2F32D91BBBC3}" type="slidenum">
              <a:rPr lang="en-US" smtClean="0"/>
              <a:t>‹#›</a:t>
            </a:fld>
            <a:endParaRPr lang="en-US"/>
          </a:p>
        </p:txBody>
      </p:sp>
    </p:spTree>
    <p:extLst>
      <p:ext uri="{BB962C8B-B14F-4D97-AF65-F5344CB8AC3E}">
        <p14:creationId xmlns:p14="http://schemas.microsoft.com/office/powerpoint/2010/main" val="3877527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AFE327-D42E-4265-9680-647C8880344F}" type="datetimeFigureOut">
              <a:rPr lang="en-US" smtClean="0"/>
              <a:t>8/3/2018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46F46B-8D5B-45C4-9F01-2F32D91BBBC3}" type="slidenum">
              <a:rPr lang="en-US" smtClean="0"/>
              <a:t>‹#›</a:t>
            </a:fld>
            <a:endParaRPr lang="en-US"/>
          </a:p>
        </p:txBody>
      </p:sp>
    </p:spTree>
    <p:extLst>
      <p:ext uri="{BB962C8B-B14F-4D97-AF65-F5344CB8AC3E}">
        <p14:creationId xmlns:p14="http://schemas.microsoft.com/office/powerpoint/2010/main" val="3407962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70240"/>
          </a:xfrm>
        </p:spPr>
        <p:txBody>
          <a:bodyPr>
            <a:normAutofit/>
          </a:bodyPr>
          <a:lstStyle>
            <a:lvl1pPr>
              <a:defRPr sz="36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838200" y="1361588"/>
            <a:ext cx="10515600" cy="5288594"/>
          </a:xfrm>
        </p:spPr>
        <p:txBody>
          <a:bodyPr>
            <a:normAutofit/>
          </a:bodyPr>
          <a:lstStyle>
            <a:lvl1pPr>
              <a:buClr>
                <a:srgbClr val="287887"/>
              </a:buClr>
              <a:defRPr sz="2800" i="0">
                <a:latin typeface="Times New Roman" panose="02020603050405020304" pitchFamily="18" charset="0"/>
                <a:cs typeface="Times New Roman" panose="02020603050405020304" pitchFamily="18" charset="0"/>
              </a:defRPr>
            </a:lvl1pPr>
            <a:lvl2pPr>
              <a:buClr>
                <a:srgbClr val="287887"/>
              </a:buClr>
              <a:defRPr sz="2400" i="0">
                <a:latin typeface="Times New Roman" panose="02020603050405020304" pitchFamily="18" charset="0"/>
                <a:cs typeface="Times New Roman" panose="02020603050405020304" pitchFamily="18" charset="0"/>
              </a:defRPr>
            </a:lvl2pPr>
            <a:lvl3pPr>
              <a:buClr>
                <a:srgbClr val="287887"/>
              </a:buClr>
              <a:defRPr sz="2000" i="0">
                <a:latin typeface="Times New Roman" panose="02020603050405020304" pitchFamily="18" charset="0"/>
                <a:cs typeface="Times New Roman" panose="02020603050405020304" pitchFamily="18" charset="0"/>
              </a:defRPr>
            </a:lvl3pPr>
            <a:lvl4pPr>
              <a:buClr>
                <a:srgbClr val="287887"/>
              </a:buClr>
              <a:defRPr sz="2000" i="0">
                <a:latin typeface="Times New Roman" panose="02020603050405020304" pitchFamily="18" charset="0"/>
                <a:cs typeface="Times New Roman" panose="02020603050405020304" pitchFamily="18" charset="0"/>
              </a:defRPr>
            </a:lvl4pPr>
            <a:lvl5pPr>
              <a:buClr>
                <a:srgbClr val="287887"/>
              </a:buClr>
              <a:defRPr sz="2000" i="0">
                <a:latin typeface="Times New Roman" panose="02020603050405020304" pitchFamily="18" charset="0"/>
                <a:cs typeface="Times New Roman" panose="020206030504050203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838200" y="1087941"/>
            <a:ext cx="10515600" cy="0"/>
          </a:xfrm>
          <a:prstGeom prst="line">
            <a:avLst/>
          </a:prstGeom>
          <a:ln w="57150">
            <a:solidFill>
              <a:srgbClr val="28788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3659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Source Sans Pro" panose="020B0503030403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43AFE327-D42E-4265-9680-647C8880344F}" type="datetimeFigureOut">
              <a:rPr lang="en-US" smtClean="0"/>
              <a:t>8/3/2018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46F46B-8D5B-45C4-9F01-2F32D91BBBC3}" type="slidenum">
              <a:rPr lang="en-US" smtClean="0"/>
              <a:t>‹#›</a:t>
            </a:fld>
            <a:endParaRPr lang="en-US" dirty="0"/>
          </a:p>
        </p:txBody>
      </p:sp>
    </p:spTree>
    <p:extLst>
      <p:ext uri="{BB962C8B-B14F-4D97-AF65-F5344CB8AC3E}">
        <p14:creationId xmlns:p14="http://schemas.microsoft.com/office/powerpoint/2010/main" val="3042039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3AFE327-D42E-4265-9680-647C8880344F}" type="datetimeFigureOut">
              <a:rPr lang="en-US" smtClean="0"/>
              <a:t>8/3/2018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46F46B-8D5B-45C4-9F01-2F32D91BBBC3}" type="slidenum">
              <a:rPr lang="en-US" smtClean="0"/>
              <a:t>‹#›</a:t>
            </a:fld>
            <a:endParaRPr lang="en-US"/>
          </a:p>
        </p:txBody>
      </p:sp>
    </p:spTree>
    <p:extLst>
      <p:ext uri="{BB962C8B-B14F-4D97-AF65-F5344CB8AC3E}">
        <p14:creationId xmlns:p14="http://schemas.microsoft.com/office/powerpoint/2010/main" val="3536827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3AFE327-D42E-4265-9680-647C8880344F}" type="datetimeFigureOut">
              <a:rPr lang="en-US" smtClean="0"/>
              <a:t>8/3/2018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46F46B-8D5B-45C4-9F01-2F32D91BBBC3}" type="slidenum">
              <a:rPr lang="en-US" smtClean="0"/>
              <a:t>‹#›</a:t>
            </a:fld>
            <a:endParaRPr lang="en-US"/>
          </a:p>
        </p:txBody>
      </p:sp>
    </p:spTree>
    <p:extLst>
      <p:ext uri="{BB962C8B-B14F-4D97-AF65-F5344CB8AC3E}">
        <p14:creationId xmlns:p14="http://schemas.microsoft.com/office/powerpoint/2010/main" val="3925785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3AFE327-D42E-4265-9680-647C8880344F}" type="datetimeFigureOut">
              <a:rPr lang="en-US" smtClean="0"/>
              <a:t>8/3/2018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46F46B-8D5B-45C4-9F01-2F32D91BBBC3}" type="slidenum">
              <a:rPr lang="en-US" smtClean="0"/>
              <a:t>‹#›</a:t>
            </a:fld>
            <a:endParaRPr lang="en-US"/>
          </a:p>
        </p:txBody>
      </p:sp>
    </p:spTree>
    <p:extLst>
      <p:ext uri="{BB962C8B-B14F-4D97-AF65-F5344CB8AC3E}">
        <p14:creationId xmlns:p14="http://schemas.microsoft.com/office/powerpoint/2010/main" val="37299564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AFE327-D42E-4265-9680-647C8880344F}" type="datetimeFigureOut">
              <a:rPr lang="en-US" smtClean="0"/>
              <a:t>8/3/2018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46F46B-8D5B-45C4-9F01-2F32D91BBBC3}" type="slidenum">
              <a:rPr lang="en-US" smtClean="0"/>
              <a:t>‹#›</a:t>
            </a:fld>
            <a:endParaRPr lang="en-US"/>
          </a:p>
        </p:txBody>
      </p:sp>
    </p:spTree>
    <p:extLst>
      <p:ext uri="{BB962C8B-B14F-4D97-AF65-F5344CB8AC3E}">
        <p14:creationId xmlns:p14="http://schemas.microsoft.com/office/powerpoint/2010/main" val="3914350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3AFE327-D42E-4265-9680-647C8880344F}" type="datetimeFigureOut">
              <a:rPr lang="en-US" smtClean="0"/>
              <a:t>8/3/2018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46F46B-8D5B-45C4-9F01-2F32D91BBBC3}" type="slidenum">
              <a:rPr lang="en-US" smtClean="0"/>
              <a:t>‹#›</a:t>
            </a:fld>
            <a:endParaRPr lang="en-US"/>
          </a:p>
        </p:txBody>
      </p:sp>
    </p:spTree>
    <p:extLst>
      <p:ext uri="{BB962C8B-B14F-4D97-AF65-F5344CB8AC3E}">
        <p14:creationId xmlns:p14="http://schemas.microsoft.com/office/powerpoint/2010/main" val="1923783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3AFE327-D42E-4265-9680-647C8880344F}" type="datetimeFigureOut">
              <a:rPr lang="en-US" smtClean="0"/>
              <a:t>8/3/2018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46F46B-8D5B-45C4-9F01-2F32D91BBBC3}" type="slidenum">
              <a:rPr lang="en-US" smtClean="0"/>
              <a:t>‹#›</a:t>
            </a:fld>
            <a:endParaRPr lang="en-US"/>
          </a:p>
        </p:txBody>
      </p:sp>
    </p:spTree>
    <p:extLst>
      <p:ext uri="{BB962C8B-B14F-4D97-AF65-F5344CB8AC3E}">
        <p14:creationId xmlns:p14="http://schemas.microsoft.com/office/powerpoint/2010/main" val="397069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AFE327-D42E-4265-9680-647C8880344F}" type="datetimeFigureOut">
              <a:rPr lang="en-US" smtClean="0"/>
              <a:t>8/3/2018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46F46B-8D5B-45C4-9F01-2F32D91BBBC3}" type="slidenum">
              <a:rPr lang="en-US" smtClean="0"/>
              <a:t>‹#›</a:t>
            </a:fld>
            <a:endParaRPr lang="en-US"/>
          </a:p>
        </p:txBody>
      </p:sp>
    </p:spTree>
    <p:extLst>
      <p:ext uri="{BB962C8B-B14F-4D97-AF65-F5344CB8AC3E}">
        <p14:creationId xmlns:p14="http://schemas.microsoft.com/office/powerpoint/2010/main" val="30604567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1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2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29.jpg"/><Relationship Id="rId1" Type="http://schemas.openxmlformats.org/officeDocument/2006/relationships/slideLayout" Target="../slideLayouts/slideLayout2.xml"/><Relationship Id="rId5" Type="http://schemas.openxmlformats.org/officeDocument/2006/relationships/image" Target="../media/image34.jpg"/><Relationship Id="rId4" Type="http://schemas.openxmlformats.org/officeDocument/2006/relationships/image" Target="../media/image33.jpg"/></Relationships>
</file>

<file path=ppt/slides/_rels/slide2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2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2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2.xml"/><Relationship Id="rId5" Type="http://schemas.openxmlformats.org/officeDocument/2006/relationships/image" Target="../media/image53.jpg"/><Relationship Id="rId4" Type="http://schemas.openxmlformats.org/officeDocument/2006/relationships/image" Target="../media/image52.jpg"/></Relationships>
</file>

<file path=ppt/slides/_rels/slide36.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2.xml"/><Relationship Id="rId4" Type="http://schemas.openxmlformats.org/officeDocument/2006/relationships/image" Target="../media/image56.jpg"/></Relationships>
</file>

<file path=ppt/slides/_rels/slide38.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2.xml"/><Relationship Id="rId6" Type="http://schemas.openxmlformats.org/officeDocument/2006/relationships/image" Target="../media/image59.jpg"/><Relationship Id="rId5" Type="http://schemas.openxmlformats.org/officeDocument/2006/relationships/image" Target="../media/image58.jpg"/><Relationship Id="rId4" Type="http://schemas.openxmlformats.org/officeDocument/2006/relationships/image" Target="../media/image57.jpg"/></Relationships>
</file>

<file path=ppt/slides/_rels/slide39.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2.xml"/><Relationship Id="rId6" Type="http://schemas.openxmlformats.org/officeDocument/2006/relationships/image" Target="../media/image62.jpg"/><Relationship Id="rId5" Type="http://schemas.openxmlformats.org/officeDocument/2006/relationships/image" Target="../media/image61.pn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65.jpg"/></Relationships>
</file>

<file path=ppt/slides/_rels/slide43.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6.jpg"/><Relationship Id="rId1" Type="http://schemas.openxmlformats.org/officeDocument/2006/relationships/slideLayout" Target="../slideLayouts/slideLayout2.xml"/><Relationship Id="rId4" Type="http://schemas.openxmlformats.org/officeDocument/2006/relationships/image" Target="../media/image69.jpg"/></Relationships>
</file>

<file path=ppt/slides/_rels/slide45.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6.jpg"/><Relationship Id="rId1" Type="http://schemas.openxmlformats.org/officeDocument/2006/relationships/slideLayout" Target="../slideLayouts/slideLayout2.xml"/><Relationship Id="rId5" Type="http://schemas.openxmlformats.org/officeDocument/2006/relationships/image" Target="../media/image72.jpg"/><Relationship Id="rId4" Type="http://schemas.openxmlformats.org/officeDocument/2006/relationships/image" Target="../media/image71.jpg"/></Relationships>
</file>

<file path=ppt/slides/_rels/slide46.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66.jpg"/><Relationship Id="rId1" Type="http://schemas.openxmlformats.org/officeDocument/2006/relationships/slideLayout" Target="../slideLayouts/slideLayout2.xml"/><Relationship Id="rId5" Type="http://schemas.openxmlformats.org/officeDocument/2006/relationships/image" Target="../media/image75.jpg"/><Relationship Id="rId4" Type="http://schemas.openxmlformats.org/officeDocument/2006/relationships/image" Target="../media/image74.jpg"/></Relationships>
</file>

<file path=ppt/slides/_rels/slide47.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9.jpg"/><Relationship Id="rId1" Type="http://schemas.openxmlformats.org/officeDocument/2006/relationships/slideLayout" Target="../slideLayouts/slideLayout2.xml"/><Relationship Id="rId4" Type="http://schemas.openxmlformats.org/officeDocument/2006/relationships/image" Target="../media/image81.jpg"/></Relationships>
</file>

<file path=ppt/slides/_rels/slide53.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82.jpg"/><Relationship Id="rId1" Type="http://schemas.openxmlformats.org/officeDocument/2006/relationships/slideLayout" Target="../slideLayouts/slideLayout2.xml"/><Relationship Id="rId5" Type="http://schemas.openxmlformats.org/officeDocument/2006/relationships/image" Target="../media/image85.jpg"/><Relationship Id="rId4" Type="http://schemas.openxmlformats.org/officeDocument/2006/relationships/image" Target="../media/image84.jpg"/></Relationships>
</file>

<file path=ppt/slides/_rels/slide54.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image" Target="../media/image86.jpg"/><Relationship Id="rId1" Type="http://schemas.openxmlformats.org/officeDocument/2006/relationships/slideLayout" Target="../slideLayouts/slideLayout2.xml"/><Relationship Id="rId4" Type="http://schemas.openxmlformats.org/officeDocument/2006/relationships/image" Target="../media/image88.jpg"/></Relationships>
</file>

<file path=ppt/slides/_rels/slide56.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90.jpg"/><Relationship Id="rId1" Type="http://schemas.openxmlformats.org/officeDocument/2006/relationships/slideLayout" Target="../slideLayouts/slideLayout2.xml"/><Relationship Id="rId4" Type="http://schemas.openxmlformats.org/officeDocument/2006/relationships/image" Target="../media/image91.jpg"/></Relationships>
</file>

<file path=ppt/slides/_rels/slide58.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image" Target="../media/image89.jpg"/><Relationship Id="rId1" Type="http://schemas.openxmlformats.org/officeDocument/2006/relationships/slideLayout" Target="../slideLayouts/slideLayout2.xml"/><Relationship Id="rId4" Type="http://schemas.openxmlformats.org/officeDocument/2006/relationships/image" Target="../media/image91.jpg"/></Relationships>
</file>

<file path=ppt/slides/_rels/slide59.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9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91.jpg"/><Relationship Id="rId1" Type="http://schemas.openxmlformats.org/officeDocument/2006/relationships/slideLayout" Target="../slideLayouts/slideLayout2.xml"/><Relationship Id="rId4" Type="http://schemas.openxmlformats.org/officeDocument/2006/relationships/image" Target="../media/image95.jpg"/></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5405" y="387777"/>
            <a:ext cx="7088017" cy="1581845"/>
          </a:xfrm>
          <a:noFill/>
        </p:spPr>
        <p:txBody>
          <a:bodyPr>
            <a:noAutofit/>
          </a:bodyPr>
          <a:lstStyle/>
          <a:p>
            <a:pPr algn="l"/>
            <a:r>
              <a:rPr lang="en-US" sz="3900" dirty="0">
                <a:latin typeface="Times New Roman" panose="02020603050405020304" pitchFamily="18" charset="0"/>
                <a:cs typeface="Times New Roman" panose="02020603050405020304" pitchFamily="18" charset="0"/>
              </a:rPr>
              <a:t>APPENDIX A</a:t>
            </a:r>
            <a:br>
              <a:rPr lang="en-US" sz="3900" dirty="0">
                <a:latin typeface="Times New Roman" panose="02020603050405020304" pitchFamily="18" charset="0"/>
                <a:cs typeface="Times New Roman" panose="02020603050405020304" pitchFamily="18" charset="0"/>
              </a:rPr>
            </a:br>
            <a:r>
              <a:rPr lang="en-US" sz="3900" dirty="0">
                <a:latin typeface="Times New Roman" panose="02020603050405020304" pitchFamily="18" charset="0"/>
                <a:cs typeface="Times New Roman" panose="02020603050405020304" pitchFamily="18" charset="0"/>
              </a:rPr>
              <a:t>AREA MOMENTS OF INERTIA</a:t>
            </a:r>
          </a:p>
        </p:txBody>
      </p:sp>
      <p:sp>
        <p:nvSpPr>
          <p:cNvPr id="3" name="Subtitle 2"/>
          <p:cNvSpPr>
            <a:spLocks noGrp="1"/>
          </p:cNvSpPr>
          <p:nvPr>
            <p:ph type="subTitle" idx="1"/>
          </p:nvPr>
        </p:nvSpPr>
        <p:spPr>
          <a:xfrm>
            <a:off x="614050" y="4734426"/>
            <a:ext cx="6754547" cy="1975132"/>
          </a:xfrm>
          <a:noFill/>
        </p:spPr>
        <p:txBody>
          <a:bodyPr>
            <a:noAutofit/>
          </a:bodyPr>
          <a:lstStyle/>
          <a:p>
            <a:r>
              <a:rPr lang="en-US" sz="2000" dirty="0">
                <a:latin typeface="Times New Roman" panose="02020603050405020304" pitchFamily="18" charset="0"/>
                <a:cs typeface="Times New Roman" panose="02020603050405020304" pitchFamily="18" charset="0"/>
              </a:rPr>
              <a:t>APPENDIX OUTLINE</a:t>
            </a:r>
          </a:p>
          <a:p>
            <a:r>
              <a:rPr lang="en-US" sz="2000" b="0" dirty="0">
                <a:solidFill>
                  <a:schemeClr val="tx1"/>
                </a:solidFill>
                <a:latin typeface="Times New Roman" panose="02020603050405020304" pitchFamily="18" charset="0"/>
                <a:cs typeface="Times New Roman" panose="02020603050405020304" pitchFamily="18" charset="0"/>
              </a:rPr>
              <a:t>A/1  Introduction</a:t>
            </a:r>
          </a:p>
          <a:p>
            <a:r>
              <a:rPr lang="en-US" sz="2000" b="0" dirty="0">
                <a:solidFill>
                  <a:schemeClr val="tx1"/>
                </a:solidFill>
                <a:latin typeface="Times New Roman" panose="02020603050405020304" pitchFamily="18" charset="0"/>
                <a:cs typeface="Times New Roman" panose="02020603050405020304" pitchFamily="18" charset="0"/>
              </a:rPr>
              <a:t>A/2  Definitions</a:t>
            </a:r>
          </a:p>
          <a:p>
            <a:r>
              <a:rPr lang="en-US" sz="2000" b="0" dirty="0">
                <a:solidFill>
                  <a:schemeClr val="tx1"/>
                </a:solidFill>
                <a:latin typeface="Times New Roman" panose="02020603050405020304" pitchFamily="18" charset="0"/>
                <a:cs typeface="Times New Roman" panose="02020603050405020304" pitchFamily="18" charset="0"/>
              </a:rPr>
              <a:t>A/3  Composite Areas</a:t>
            </a:r>
          </a:p>
          <a:p>
            <a:r>
              <a:rPr lang="en-US" sz="2000" b="0" dirty="0">
                <a:solidFill>
                  <a:schemeClr val="tx1"/>
                </a:solidFill>
                <a:latin typeface="Times New Roman" panose="02020603050405020304" pitchFamily="18" charset="0"/>
                <a:cs typeface="Times New Roman" panose="02020603050405020304" pitchFamily="18" charset="0"/>
              </a:rPr>
              <a:t>A/4  Products of Inertia and Rotation of Axes</a:t>
            </a:r>
          </a:p>
        </p:txBody>
      </p:sp>
      <p:sp>
        <p:nvSpPr>
          <p:cNvPr id="6" name="TextBox 5"/>
          <p:cNvSpPr txBox="1"/>
          <p:nvPr/>
        </p:nvSpPr>
        <p:spPr>
          <a:xfrm>
            <a:off x="7552944" y="6660369"/>
            <a:ext cx="4312191" cy="215444"/>
          </a:xfrm>
          <a:prstGeom prst="rect">
            <a:avLst/>
          </a:prstGeom>
          <a:noFill/>
        </p:spPr>
        <p:txBody>
          <a:bodyPr wrap="square" rtlCol="0">
            <a:spAutoFit/>
          </a:bodyPr>
          <a:lstStyle/>
          <a:p>
            <a:r>
              <a:rPr lang="en-US" sz="800" dirty="0">
                <a:latin typeface="Times New Roman" panose="02020603050405020304" pitchFamily="18" charset="0"/>
                <a:cs typeface="Times New Roman" panose="02020603050405020304" pitchFamily="18" charset="0"/>
              </a:rPr>
              <a:t>Jake Wyman/</a:t>
            </a:r>
            <a:r>
              <a:rPr lang="en-US" sz="800" dirty="0" err="1">
                <a:latin typeface="Times New Roman" panose="02020603050405020304" pitchFamily="18" charset="0"/>
                <a:cs typeface="Times New Roman" panose="02020603050405020304" pitchFamily="18" charset="0"/>
              </a:rPr>
              <a:t>Photonica</a:t>
            </a:r>
            <a:r>
              <a:rPr lang="en-US" sz="800" dirty="0">
                <a:latin typeface="Times New Roman" panose="02020603050405020304" pitchFamily="18" charset="0"/>
                <a:cs typeface="Times New Roman" panose="02020603050405020304" pitchFamily="18" charset="0"/>
              </a:rPr>
              <a:t>/Getty Images</a:t>
            </a:r>
          </a:p>
        </p:txBody>
      </p:sp>
      <p:pic>
        <p:nvPicPr>
          <p:cNvPr id="4" name="Picture 3"/>
          <p:cNvPicPr>
            <a:picLocks noChangeAspect="1"/>
          </p:cNvPicPr>
          <p:nvPr/>
        </p:nvPicPr>
        <p:blipFill rotWithShape="1">
          <a:blip r:embed="rId2"/>
          <a:srcRect b="2881"/>
          <a:stretch/>
        </p:blipFill>
        <p:spPr>
          <a:xfrm>
            <a:off x="7550093" y="0"/>
            <a:ext cx="4641907" cy="6660369"/>
          </a:xfrm>
          <a:prstGeom prst="rect">
            <a:avLst/>
          </a:prstGeom>
        </p:spPr>
      </p:pic>
    </p:spTree>
    <p:extLst>
      <p:ext uri="{BB962C8B-B14F-4D97-AF65-F5344CB8AC3E}">
        <p14:creationId xmlns:p14="http://schemas.microsoft.com/office/powerpoint/2010/main" val="1770575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A/2 – Radius of Gyration (3 of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361588"/>
                <a:ext cx="10515600" cy="5267812"/>
              </a:xfrm>
            </p:spPr>
            <p:txBody>
              <a:bodyPr>
                <a:normAutofit/>
              </a:bodyPr>
              <a:lstStyle/>
              <a:p>
                <a:r>
                  <a:rPr lang="en-US" dirty="0"/>
                  <a:t>Summary of Equations</a:t>
                </a:r>
              </a:p>
              <a:p>
                <a:endParaRPr lang="en-US" dirty="0"/>
              </a:p>
              <a:p>
                <a:endParaRPr lang="en-US" dirty="0"/>
              </a:p>
              <a:p>
                <a:endParaRPr lang="en-US" dirty="0"/>
              </a:p>
              <a:p>
                <a:endParaRPr lang="en-US" dirty="0"/>
              </a:p>
              <a:p>
                <a:r>
                  <a:rPr lang="en-US" dirty="0"/>
                  <a:t>Alternative Equation for </a:t>
                </a:r>
                <a:r>
                  <a:rPr lang="en-US" i="1" dirty="0" err="1"/>
                  <a:t>k</a:t>
                </a:r>
                <a:r>
                  <a:rPr lang="en-US" i="1" baseline="-25000" dirty="0" err="1"/>
                  <a:t>z</a:t>
                </a:r>
                <a:endParaRPr lang="en-US" dirty="0"/>
              </a:p>
              <a:p>
                <a:endParaRPr lang="en-US" dirty="0"/>
              </a:p>
              <a:p>
                <a:endParaRPr lang="en-US" dirty="0"/>
              </a:p>
              <a:p>
                <a:r>
                  <a:rPr lang="en-US" dirty="0"/>
                  <a:t>Final Comment</a:t>
                </a:r>
              </a:p>
              <a:p>
                <a:pPr lvl="1"/>
                <a:r>
                  <a:rPr lang="en-US" sz="2000" dirty="0"/>
                  <a:t>Do not confuse the centroid coordinate </a:t>
                </a:r>
                <a:r>
                  <a:rPr lang="en-US" sz="2000" i="1" dirty="0"/>
                  <a:t>C</a:t>
                </a:r>
                <a:r>
                  <a:rPr lang="en-US" sz="2000" dirty="0"/>
                  <a:t> with the radii of gyration for the shape.  They are not the same.  For example, the moment of inertia about the </a:t>
                </a:r>
                <a:r>
                  <a:rPr lang="en-US" sz="2000" i="1" dirty="0"/>
                  <a:t>x</a:t>
                </a:r>
                <a:r>
                  <a:rPr lang="en-US" sz="2000" dirty="0"/>
                  <a:t>-axis is not equal to </a:t>
                </a:r>
                <a:r>
                  <a:rPr lang="en-US" sz="2000" i="1" dirty="0"/>
                  <a:t>A</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𝑦</m:t>
                        </m:r>
                      </m:e>
                    </m:acc>
                  </m:oMath>
                </a14:m>
                <a:r>
                  <a:rPr lang="en-US" sz="2000" baseline="30000" dirty="0"/>
                  <a:t>2</a:t>
                </a:r>
                <a:r>
                  <a:rPr lang="en-US" sz="2000" dirty="0"/>
                  <a:t>.</a:t>
                </a:r>
              </a:p>
              <a:p>
                <a:endParaRPr lang="en-US" dirty="0"/>
              </a:p>
              <a:p>
                <a:endParaRPr lang="en-US" dirty="0"/>
              </a:p>
              <a:p>
                <a:endParaRPr lang="en-US" dirty="0"/>
              </a:p>
              <a:p>
                <a:pPr lvl="1">
                  <a:spcAft>
                    <a:spcPts val="600"/>
                  </a:spcAft>
                </a:pPr>
                <a:endParaRPr lang="en-US" dirty="0"/>
              </a:p>
              <a:p>
                <a:pPr lvl="1">
                  <a:spcAft>
                    <a:spcPts val="600"/>
                  </a:spcAft>
                </a:pPr>
                <a:endParaRPr lang="en-US" dirty="0"/>
              </a:p>
              <a:p>
                <a:pPr marL="457200" lvl="1"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361588"/>
                <a:ext cx="10515600" cy="5267812"/>
              </a:xfrm>
              <a:blipFill>
                <a:blip r:embed="rId2"/>
                <a:stretch>
                  <a:fillRect l="-1043" t="-1965" r="-986" b="-231"/>
                </a:stretch>
              </a:blipFill>
            </p:spPr>
            <p:txBody>
              <a:bodyPr/>
              <a:lstStyle/>
              <a:p>
                <a:r>
                  <a:rPr lang="en-US">
                    <a:noFill/>
                  </a:rPr>
                  <a:t> </a:t>
                </a:r>
              </a:p>
            </p:txBody>
          </p:sp>
        </mc:Fallback>
      </mc:AlternateContent>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96400" y="1361588"/>
            <a:ext cx="2057400" cy="2241340"/>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2040784"/>
            <a:ext cx="3657600" cy="1485714"/>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4506977"/>
            <a:ext cx="2011680" cy="570972"/>
          </a:xfrm>
          <a:prstGeom prst="rect">
            <a:avLst/>
          </a:prstGeom>
        </p:spPr>
      </p:pic>
    </p:spTree>
    <p:extLst>
      <p:ext uri="{BB962C8B-B14F-4D97-AF65-F5344CB8AC3E}">
        <p14:creationId xmlns:p14="http://schemas.microsoft.com/office/powerpoint/2010/main" val="2530400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A/2 – Transfer of Axes (1 of 2)</a:t>
            </a:r>
          </a:p>
        </p:txBody>
      </p:sp>
      <p:sp>
        <p:nvSpPr>
          <p:cNvPr id="3" name="Content Placeholder 2"/>
          <p:cNvSpPr>
            <a:spLocks noGrp="1"/>
          </p:cNvSpPr>
          <p:nvPr>
            <p:ph idx="1"/>
          </p:nvPr>
        </p:nvSpPr>
        <p:spPr>
          <a:xfrm>
            <a:off x="838200" y="1361588"/>
            <a:ext cx="10515600" cy="5267812"/>
          </a:xfrm>
        </p:spPr>
        <p:txBody>
          <a:bodyPr>
            <a:normAutofit/>
          </a:bodyPr>
          <a:lstStyle/>
          <a:p>
            <a:r>
              <a:rPr lang="en-US" dirty="0"/>
              <a:t>Overview</a:t>
            </a:r>
          </a:p>
          <a:p>
            <a:endParaRPr lang="en-US" dirty="0"/>
          </a:p>
          <a:p>
            <a:endParaRPr lang="en-US" dirty="0"/>
          </a:p>
          <a:p>
            <a:r>
              <a:rPr lang="en-US" dirty="0"/>
              <a:t>Illustration with the </a:t>
            </a:r>
            <a:r>
              <a:rPr lang="en-US" i="1" dirty="0"/>
              <a:t>x</a:t>
            </a:r>
            <a:r>
              <a:rPr lang="en-US" dirty="0"/>
              <a:t>-Axis</a:t>
            </a:r>
          </a:p>
          <a:p>
            <a:endParaRPr lang="en-US" dirty="0"/>
          </a:p>
          <a:p>
            <a:endParaRPr lang="en-US" dirty="0"/>
          </a:p>
          <a:p>
            <a:endParaRPr lang="en-US" dirty="0"/>
          </a:p>
          <a:p>
            <a:r>
              <a:rPr lang="en-US" dirty="0"/>
              <a:t>Result</a:t>
            </a:r>
          </a:p>
          <a:p>
            <a:pPr marL="0" indent="0">
              <a:buNone/>
            </a:pPr>
            <a:endParaRPr lang="en-US" dirty="0"/>
          </a:p>
          <a:p>
            <a:pPr marL="1828800" lvl="4" indent="0">
              <a:buNone/>
            </a:pPr>
            <a:r>
              <a:rPr lang="en-US" dirty="0"/>
              <a:t>    and </a:t>
            </a:r>
          </a:p>
          <a:p>
            <a:endParaRPr lang="en-US" dirty="0"/>
          </a:p>
          <a:p>
            <a:pPr lvl="1">
              <a:spcAft>
                <a:spcPts val="600"/>
              </a:spcAft>
            </a:pPr>
            <a:endParaRPr lang="en-US" dirty="0"/>
          </a:p>
          <a:p>
            <a:pPr lvl="1">
              <a:spcAft>
                <a:spcPts val="600"/>
              </a:spcAft>
            </a:pPr>
            <a:endParaRPr lang="en-US" dirty="0"/>
          </a:p>
          <a:p>
            <a:pPr marL="457200" lvl="1" indent="0">
              <a:buNone/>
            </a:pPr>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39000" y="1361588"/>
            <a:ext cx="4114800" cy="303264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440970"/>
            <a:ext cx="4572000" cy="130038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5554663"/>
            <a:ext cx="1828800" cy="1056781"/>
          </a:xfrm>
          <a:prstGeom prst="rect">
            <a:avLst/>
          </a:prstGeom>
        </p:spPr>
      </p:pic>
      <p:pic>
        <p:nvPicPr>
          <p:cNvPr id="10" name="Picture 9"/>
          <p:cNvPicPr>
            <a:picLocks noChangeAspect="1"/>
          </p:cNvPicPr>
          <p:nvPr/>
        </p:nvPicPr>
        <p:blipFill>
          <a:blip r:embed="rId5"/>
          <a:stretch>
            <a:fillRect/>
          </a:stretch>
        </p:blipFill>
        <p:spPr>
          <a:xfrm>
            <a:off x="3581400" y="5868531"/>
            <a:ext cx="1828800" cy="429044"/>
          </a:xfrm>
          <a:prstGeom prst="rect">
            <a:avLst/>
          </a:prstGeom>
        </p:spPr>
      </p:pic>
    </p:spTree>
    <p:extLst>
      <p:ext uri="{BB962C8B-B14F-4D97-AF65-F5344CB8AC3E}">
        <p14:creationId xmlns:p14="http://schemas.microsoft.com/office/powerpoint/2010/main" val="836352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A/2 – Transfer of Axes (2 of 2)</a:t>
            </a:r>
          </a:p>
        </p:txBody>
      </p:sp>
      <p:sp>
        <p:nvSpPr>
          <p:cNvPr id="3" name="Content Placeholder 2"/>
          <p:cNvSpPr>
            <a:spLocks noGrp="1"/>
          </p:cNvSpPr>
          <p:nvPr>
            <p:ph idx="1"/>
          </p:nvPr>
        </p:nvSpPr>
        <p:spPr>
          <a:xfrm>
            <a:off x="838200" y="1361588"/>
            <a:ext cx="6254750" cy="5267812"/>
          </a:xfrm>
        </p:spPr>
        <p:txBody>
          <a:bodyPr>
            <a:normAutofit/>
          </a:bodyPr>
          <a:lstStyle/>
          <a:p>
            <a:r>
              <a:rPr lang="en-US" dirty="0"/>
              <a:t>Important Comments</a:t>
            </a:r>
          </a:p>
          <a:p>
            <a:pPr lvl="1" algn="just"/>
            <a:r>
              <a:rPr lang="en-US" sz="2000" dirty="0"/>
              <a:t>The axes between which the transfer is made </a:t>
            </a:r>
            <a:r>
              <a:rPr lang="en-US" sz="2000" i="1" dirty="0"/>
              <a:t>must be parallel</a:t>
            </a:r>
            <a:r>
              <a:rPr lang="en-US" sz="2000" dirty="0"/>
              <a:t>.</a:t>
            </a:r>
          </a:p>
          <a:p>
            <a:pPr lvl="1" algn="just"/>
            <a:endParaRPr lang="en-US" sz="2000" dirty="0"/>
          </a:p>
          <a:p>
            <a:pPr lvl="1" algn="just"/>
            <a:r>
              <a:rPr lang="en-US" sz="2000" dirty="0"/>
              <a:t>One of the axes </a:t>
            </a:r>
            <a:r>
              <a:rPr lang="en-US" sz="2000" i="1" dirty="0"/>
              <a:t>must pass through the centroid of the area</a:t>
            </a:r>
            <a:r>
              <a:rPr lang="en-US" sz="2000" dirty="0"/>
              <a:t>.</a:t>
            </a:r>
          </a:p>
          <a:p>
            <a:pPr>
              <a:spcAft>
                <a:spcPts val="600"/>
              </a:spcAft>
            </a:pPr>
            <a:endParaRPr lang="en-US" dirty="0"/>
          </a:p>
          <a:p>
            <a:pPr>
              <a:spcAft>
                <a:spcPts val="600"/>
              </a:spcAft>
            </a:pPr>
            <a:r>
              <a:rPr lang="en-US" dirty="0"/>
              <a:t>Effect on the Radius of Gyration</a:t>
            </a:r>
          </a:p>
          <a:p>
            <a:pPr lvl="1">
              <a:spcAft>
                <a:spcPts val="600"/>
              </a:spcAft>
            </a:pPr>
            <a:endParaRPr lang="en-US" dirty="0"/>
          </a:p>
          <a:p>
            <a:pPr marL="457200" lvl="1" indent="0">
              <a:buNone/>
            </a:pPr>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39000" y="1361588"/>
            <a:ext cx="4114800" cy="3032640"/>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838200" y="4476778"/>
            <a:ext cx="2057400" cy="509744"/>
          </a:xfrm>
          <a:prstGeom prst="rect">
            <a:avLst/>
          </a:prstGeom>
        </p:spPr>
      </p:pic>
    </p:spTree>
    <p:extLst>
      <p:ext uri="{BB962C8B-B14F-4D97-AF65-F5344CB8AC3E}">
        <p14:creationId xmlns:p14="http://schemas.microsoft.com/office/powerpoint/2010/main" val="1399204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A/2 – Sample Problem A/1 (1 of 2)</a:t>
            </a:r>
          </a:p>
        </p:txBody>
      </p:sp>
      <p:sp>
        <p:nvSpPr>
          <p:cNvPr id="3" name="Content Placeholder 2"/>
          <p:cNvSpPr>
            <a:spLocks noGrp="1"/>
          </p:cNvSpPr>
          <p:nvPr>
            <p:ph idx="1"/>
          </p:nvPr>
        </p:nvSpPr>
        <p:spPr/>
        <p:txBody>
          <a:bodyPr/>
          <a:lstStyle/>
          <a:p>
            <a:r>
              <a:rPr lang="en-US" dirty="0"/>
              <a:t>Problem Statement</a:t>
            </a:r>
          </a:p>
          <a:p>
            <a:pPr marL="457200" lvl="1" indent="0">
              <a:buNone/>
            </a:pPr>
            <a:r>
              <a:rPr lang="en-US" sz="2000" dirty="0"/>
              <a:t>Determine the moments of inertia of the rectangular area about the </a:t>
            </a:r>
            <a:r>
              <a:rPr lang="en-US" sz="2000" dirty="0" err="1"/>
              <a:t>centroidal</a:t>
            </a:r>
            <a:r>
              <a:rPr lang="en-US" sz="2000" dirty="0"/>
              <a:t> </a:t>
            </a:r>
            <a:r>
              <a:rPr lang="en-US" sz="2000" i="1" dirty="0"/>
              <a:t>x</a:t>
            </a:r>
            <a:r>
              <a:rPr lang="en-US" sz="2000" baseline="-25000" dirty="0"/>
              <a:t>0</a:t>
            </a:r>
            <a:r>
              <a:rPr lang="en-US" sz="2000" dirty="0"/>
              <a:t>- and </a:t>
            </a:r>
            <a:r>
              <a:rPr lang="en-US" sz="2000" i="1" dirty="0"/>
              <a:t>y</a:t>
            </a:r>
            <a:r>
              <a:rPr lang="en-US" sz="2000" baseline="-25000" dirty="0"/>
              <a:t>0</a:t>
            </a:r>
            <a:r>
              <a:rPr lang="en-US" sz="2000" dirty="0"/>
              <a:t>-axes, the </a:t>
            </a:r>
            <a:r>
              <a:rPr lang="en-US" sz="2000" dirty="0" err="1"/>
              <a:t>centroidal</a:t>
            </a:r>
            <a:r>
              <a:rPr lang="en-US" sz="2000" dirty="0"/>
              <a:t> polar axis </a:t>
            </a:r>
            <a:r>
              <a:rPr lang="en-US" sz="2000" i="1" dirty="0"/>
              <a:t>z</a:t>
            </a:r>
            <a:r>
              <a:rPr lang="en-US" sz="2000" baseline="-25000" dirty="0"/>
              <a:t>0</a:t>
            </a:r>
            <a:r>
              <a:rPr lang="en-US" sz="2000" dirty="0"/>
              <a:t> through </a:t>
            </a:r>
            <a:r>
              <a:rPr lang="en-US" sz="2000" i="1" dirty="0"/>
              <a:t>C</a:t>
            </a:r>
            <a:r>
              <a:rPr lang="en-US" sz="2000" dirty="0"/>
              <a:t>, the </a:t>
            </a:r>
            <a:r>
              <a:rPr lang="en-US" sz="2000" i="1" dirty="0"/>
              <a:t>x</a:t>
            </a:r>
            <a:r>
              <a:rPr lang="en-US" sz="2000" dirty="0"/>
              <a:t>-axis, and the polar axis </a:t>
            </a:r>
            <a:r>
              <a:rPr lang="en-US" sz="2000" i="1" dirty="0"/>
              <a:t>z </a:t>
            </a:r>
            <a:r>
              <a:rPr lang="en-US" sz="2000" dirty="0"/>
              <a:t>through </a:t>
            </a:r>
            <a:r>
              <a:rPr lang="en-US" sz="2000" i="1" dirty="0"/>
              <a:t>O</a:t>
            </a:r>
            <a:r>
              <a:rPr lang="en-US" sz="2000" dirty="0"/>
              <a:t>.</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2838700"/>
            <a:ext cx="2743200" cy="3127248"/>
          </a:xfrm>
          <a:prstGeom prst="rect">
            <a:avLst/>
          </a:prstGeom>
        </p:spPr>
      </p:pic>
    </p:spTree>
    <p:extLst>
      <p:ext uri="{BB962C8B-B14F-4D97-AF65-F5344CB8AC3E}">
        <p14:creationId xmlns:p14="http://schemas.microsoft.com/office/powerpoint/2010/main" val="7296204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A/2 – Sample Problem A/1 (2 of 2)</a:t>
            </a:r>
          </a:p>
        </p:txBody>
      </p:sp>
      <p:sp>
        <p:nvSpPr>
          <p:cNvPr id="3" name="Content Placeholder 2"/>
          <p:cNvSpPr>
            <a:spLocks noGrp="1"/>
          </p:cNvSpPr>
          <p:nvPr>
            <p:ph idx="1"/>
          </p:nvPr>
        </p:nvSpPr>
        <p:spPr/>
        <p:txBody>
          <a:bodyPr/>
          <a:lstStyle/>
          <a:p>
            <a:r>
              <a:rPr lang="en-US" dirty="0"/>
              <a:t>Horizontal Strip of Area </a:t>
            </a:r>
            <a:r>
              <a:rPr lang="en-US" i="1" dirty="0" err="1"/>
              <a:t>dA</a:t>
            </a:r>
            <a:r>
              <a:rPr lang="en-US" dirty="0"/>
              <a:t> = </a:t>
            </a:r>
            <a:r>
              <a:rPr lang="en-US" i="1" dirty="0"/>
              <a:t>b </a:t>
            </a:r>
            <a:r>
              <a:rPr lang="en-US" i="1" dirty="0" err="1"/>
              <a:t>dy</a:t>
            </a:r>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10600" y="1361588"/>
            <a:ext cx="2743200" cy="3127248"/>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856956"/>
            <a:ext cx="5943600" cy="4793226"/>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89733" y="4958479"/>
            <a:ext cx="3337560" cy="1222060"/>
          </a:xfrm>
          <a:prstGeom prst="rect">
            <a:avLst/>
          </a:prstGeom>
        </p:spPr>
      </p:pic>
    </p:spTree>
    <p:extLst>
      <p:ext uri="{BB962C8B-B14F-4D97-AF65-F5344CB8AC3E}">
        <p14:creationId xmlns:p14="http://schemas.microsoft.com/office/powerpoint/2010/main" val="4132541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A/2 – Sample Problem A/2 (1 of 2)</a:t>
            </a:r>
          </a:p>
        </p:txBody>
      </p:sp>
      <p:sp>
        <p:nvSpPr>
          <p:cNvPr id="3" name="Content Placeholder 2"/>
          <p:cNvSpPr>
            <a:spLocks noGrp="1"/>
          </p:cNvSpPr>
          <p:nvPr>
            <p:ph idx="1"/>
          </p:nvPr>
        </p:nvSpPr>
        <p:spPr/>
        <p:txBody>
          <a:bodyPr/>
          <a:lstStyle/>
          <a:p>
            <a:r>
              <a:rPr lang="en-US" dirty="0"/>
              <a:t>Problem Statement</a:t>
            </a:r>
          </a:p>
          <a:p>
            <a:pPr marL="457200" lvl="1" indent="0">
              <a:buNone/>
            </a:pPr>
            <a:r>
              <a:rPr lang="en-US" sz="2000" dirty="0"/>
              <a:t>Determine the moments of inertia of the triangular area about its base and about parallel axes through its centroid and vertex.</a:t>
            </a:r>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2782901"/>
            <a:ext cx="2743200" cy="2445968"/>
          </a:xfrm>
          <a:prstGeom prst="rect">
            <a:avLst/>
          </a:prstGeom>
        </p:spPr>
      </p:pic>
    </p:spTree>
    <p:extLst>
      <p:ext uri="{BB962C8B-B14F-4D97-AF65-F5344CB8AC3E}">
        <p14:creationId xmlns:p14="http://schemas.microsoft.com/office/powerpoint/2010/main" val="4080286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A/2 – Sample Problem A/2 (2 of 2)</a:t>
            </a:r>
          </a:p>
        </p:txBody>
      </p:sp>
      <p:sp>
        <p:nvSpPr>
          <p:cNvPr id="3" name="Content Placeholder 2"/>
          <p:cNvSpPr>
            <a:spLocks noGrp="1"/>
          </p:cNvSpPr>
          <p:nvPr>
            <p:ph idx="1"/>
          </p:nvPr>
        </p:nvSpPr>
        <p:spPr/>
        <p:txBody>
          <a:bodyPr/>
          <a:lstStyle/>
          <a:p>
            <a:r>
              <a:rPr lang="en-US" dirty="0"/>
              <a:t>Solution</a:t>
            </a:r>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10600" y="1361588"/>
            <a:ext cx="2743200" cy="2445968"/>
          </a:xfrm>
          <a:prstGeom prst="rect">
            <a:avLst/>
          </a:prstGeom>
        </p:spPr>
      </p:pic>
      <p:pic>
        <p:nvPicPr>
          <p:cNvPr id="4" name="Pictur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913021"/>
            <a:ext cx="5943600" cy="4068436"/>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16240" y="4130920"/>
            <a:ext cx="3337560" cy="2195898"/>
          </a:xfrm>
          <a:prstGeom prst="rect">
            <a:avLst/>
          </a:prstGeom>
        </p:spPr>
      </p:pic>
    </p:spTree>
    <p:extLst>
      <p:ext uri="{BB962C8B-B14F-4D97-AF65-F5344CB8AC3E}">
        <p14:creationId xmlns:p14="http://schemas.microsoft.com/office/powerpoint/2010/main" val="3085734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A/2 – Sample Problem A/3 (1 of 3)</a:t>
            </a:r>
          </a:p>
        </p:txBody>
      </p:sp>
      <p:sp>
        <p:nvSpPr>
          <p:cNvPr id="3" name="Content Placeholder 2"/>
          <p:cNvSpPr>
            <a:spLocks noGrp="1"/>
          </p:cNvSpPr>
          <p:nvPr>
            <p:ph idx="1"/>
          </p:nvPr>
        </p:nvSpPr>
        <p:spPr/>
        <p:txBody>
          <a:bodyPr/>
          <a:lstStyle/>
          <a:p>
            <a:r>
              <a:rPr lang="en-US" dirty="0"/>
              <a:t>Problem Statement</a:t>
            </a:r>
          </a:p>
          <a:p>
            <a:pPr marL="457200" lvl="1" indent="0">
              <a:buNone/>
            </a:pPr>
            <a:r>
              <a:rPr lang="en-US" sz="2000" dirty="0"/>
              <a:t>Calculate the moments of inertia of the area of a circle about a </a:t>
            </a:r>
            <a:r>
              <a:rPr lang="en-US" sz="2000" dirty="0" err="1"/>
              <a:t>diametral</a:t>
            </a:r>
            <a:r>
              <a:rPr lang="en-US" sz="2000" dirty="0"/>
              <a:t> axis and about the polar axis through the center. Specify the radii of gyration.</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2929939"/>
            <a:ext cx="2743200" cy="2814034"/>
          </a:xfrm>
          <a:prstGeom prst="rect">
            <a:avLst/>
          </a:prstGeom>
        </p:spPr>
      </p:pic>
    </p:spTree>
    <p:extLst>
      <p:ext uri="{BB962C8B-B14F-4D97-AF65-F5344CB8AC3E}">
        <p14:creationId xmlns:p14="http://schemas.microsoft.com/office/powerpoint/2010/main" val="739751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A/2 – Sample Problem A/3 (2 of 3)</a:t>
            </a:r>
          </a:p>
        </p:txBody>
      </p:sp>
      <p:sp>
        <p:nvSpPr>
          <p:cNvPr id="3" name="Content Placeholder 2"/>
          <p:cNvSpPr>
            <a:spLocks noGrp="1"/>
          </p:cNvSpPr>
          <p:nvPr>
            <p:ph idx="1"/>
          </p:nvPr>
        </p:nvSpPr>
        <p:spPr/>
        <p:txBody>
          <a:bodyPr/>
          <a:lstStyle/>
          <a:p>
            <a:r>
              <a:rPr lang="en-US" dirty="0"/>
              <a:t>Circular Ring of Area </a:t>
            </a:r>
            <a:r>
              <a:rPr lang="en-US" i="1" dirty="0" err="1"/>
              <a:t>dA</a:t>
            </a:r>
            <a:r>
              <a:rPr lang="en-US" dirty="0"/>
              <a:t> = 2</a:t>
            </a:r>
            <a:r>
              <a:rPr lang="el-GR" i="1" dirty="0"/>
              <a:t>π</a:t>
            </a:r>
            <a:r>
              <a:rPr lang="en-US" i="1" dirty="0"/>
              <a:t>r</a:t>
            </a:r>
            <a:r>
              <a:rPr lang="en-US" baseline="-25000" dirty="0"/>
              <a:t>0</a:t>
            </a:r>
            <a:r>
              <a:rPr lang="en-US" i="1" dirty="0"/>
              <a:t>dr</a:t>
            </a:r>
            <a:r>
              <a:rPr lang="en-US" baseline="-25000" dirty="0"/>
              <a:t>0</a:t>
            </a:r>
            <a:r>
              <a:rPr lang="en-US" dirty="0"/>
              <a:t> </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10600" y="1361588"/>
            <a:ext cx="2743200" cy="2814034"/>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993000"/>
            <a:ext cx="5943600" cy="4025769"/>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30602" y="4693688"/>
            <a:ext cx="3337560" cy="1438427"/>
          </a:xfrm>
          <a:prstGeom prst="rect">
            <a:avLst/>
          </a:prstGeom>
        </p:spPr>
      </p:pic>
    </p:spTree>
    <p:extLst>
      <p:ext uri="{BB962C8B-B14F-4D97-AF65-F5344CB8AC3E}">
        <p14:creationId xmlns:p14="http://schemas.microsoft.com/office/powerpoint/2010/main" val="2384522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A/2 – Sample Problem A/3 (3 of 3)</a:t>
            </a:r>
          </a:p>
        </p:txBody>
      </p:sp>
      <p:sp>
        <p:nvSpPr>
          <p:cNvPr id="3" name="Content Placeholder 2"/>
          <p:cNvSpPr>
            <a:spLocks noGrp="1"/>
          </p:cNvSpPr>
          <p:nvPr>
            <p:ph idx="1"/>
          </p:nvPr>
        </p:nvSpPr>
        <p:spPr>
          <a:xfrm>
            <a:off x="838200" y="1361588"/>
            <a:ext cx="10515600" cy="5288594"/>
          </a:xfrm>
        </p:spPr>
        <p:txBody>
          <a:bodyPr/>
          <a:lstStyle/>
          <a:p>
            <a:r>
              <a:rPr lang="en-US" dirty="0"/>
              <a:t>Alternative Solution for Inertia about </a:t>
            </a:r>
            <a:r>
              <a:rPr lang="en-US" i="1" dirty="0"/>
              <a:t>x</a:t>
            </a:r>
            <a:r>
              <a:rPr lang="en-US" dirty="0"/>
              <a:t>-Axis</a:t>
            </a:r>
          </a:p>
          <a:p>
            <a:pPr marL="457200" lvl="1" indent="0">
              <a:buNone/>
            </a:pPr>
            <a:r>
              <a:rPr lang="en-US" dirty="0"/>
              <a:t>Element of Area </a:t>
            </a:r>
            <a:r>
              <a:rPr lang="en-US" i="1" dirty="0" err="1"/>
              <a:t>dA</a:t>
            </a:r>
            <a:r>
              <a:rPr lang="en-US" dirty="0"/>
              <a:t> = </a:t>
            </a:r>
            <a:r>
              <a:rPr lang="el-GR" i="1" dirty="0"/>
              <a:t>π</a:t>
            </a:r>
            <a:r>
              <a:rPr lang="en-US" i="1" dirty="0"/>
              <a:t>r</a:t>
            </a:r>
            <a:r>
              <a:rPr lang="en-US" baseline="-25000" dirty="0"/>
              <a:t>0</a:t>
            </a:r>
            <a:r>
              <a:rPr lang="en-US" i="1" dirty="0"/>
              <a:t>dr</a:t>
            </a:r>
            <a:r>
              <a:rPr lang="en-US" baseline="-25000" dirty="0"/>
              <a:t>0</a:t>
            </a:r>
            <a:r>
              <a:rPr lang="en-US" i="1" dirty="0"/>
              <a:t>d</a:t>
            </a:r>
            <a:r>
              <a:rPr lang="el-GR" i="1" dirty="0"/>
              <a:t>θ</a:t>
            </a:r>
            <a:r>
              <a:rPr lang="en-US" dirty="0"/>
              <a:t> </a:t>
            </a:r>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10600" y="1361588"/>
            <a:ext cx="2743200" cy="2514600"/>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9635" y="2422924"/>
            <a:ext cx="5943600" cy="1833603"/>
          </a:xfrm>
          <a:prstGeom prst="rect">
            <a:avLst/>
          </a:prstGeom>
        </p:spPr>
      </p:pic>
      <p:pic>
        <p:nvPicPr>
          <p:cNvPr id="9" name="Picture 8"/>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9635" y="4582749"/>
            <a:ext cx="3337560" cy="644638"/>
          </a:xfrm>
          <a:prstGeom prst="rect">
            <a:avLst/>
          </a:prstGeom>
        </p:spPr>
      </p:pic>
    </p:spTree>
    <p:extLst>
      <p:ext uri="{BB962C8B-B14F-4D97-AF65-F5344CB8AC3E}">
        <p14:creationId xmlns:p14="http://schemas.microsoft.com/office/powerpoint/2010/main" val="3290123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Article A/1  Introduction</a:t>
            </a:r>
          </a:p>
        </p:txBody>
      </p:sp>
      <p:sp>
        <p:nvSpPr>
          <p:cNvPr id="3" name="Content Placeholder 2"/>
          <p:cNvSpPr>
            <a:spLocks noGrp="1"/>
          </p:cNvSpPr>
          <p:nvPr>
            <p:ph idx="1"/>
          </p:nvPr>
        </p:nvSpPr>
        <p:spPr/>
        <p:txBody>
          <a:bodyPr>
            <a:normAutofit/>
          </a:bodyPr>
          <a:lstStyle/>
          <a:p>
            <a:r>
              <a:rPr lang="en-US" dirty="0"/>
              <a:t>Origin of the Area Moment of Inertia Calculation</a:t>
            </a:r>
          </a:p>
          <a:p>
            <a:pPr marL="457200" lvl="1" indent="0" algn="just">
              <a:buNone/>
            </a:pPr>
            <a:r>
              <a:rPr lang="en-US" sz="2000" dirty="0"/>
              <a:t>When forces are distributed continuously over an area on which they act, it is often necessary to calculate the moment of these forces about some axis either in or perpendicular to the plane of the area.  When this occurs, an area moment of inertia calculation appears which has the form of an integral of a distance squared over an area.</a:t>
            </a:r>
          </a:p>
          <a:p>
            <a:pPr marL="457200" lvl="1" indent="0" algn="just">
              <a:buNone/>
            </a:pPr>
            <a:endParaRPr lang="en-US" sz="2000" dirty="0"/>
          </a:p>
          <a:p>
            <a:pPr marL="457200" lvl="1" indent="0" algn="just">
              <a:buNone/>
            </a:pPr>
            <a:endParaRPr lang="en-US" sz="2000" dirty="0"/>
          </a:p>
          <a:p>
            <a:pPr algn="just"/>
            <a:r>
              <a:rPr lang="en-US" dirty="0"/>
              <a:t>Form of the Calculation</a:t>
            </a:r>
          </a:p>
          <a:p>
            <a:pPr lvl="1" algn="just"/>
            <a:r>
              <a:rPr lang="en-US" dirty="0"/>
              <a:t>∫(distance)</a:t>
            </a:r>
            <a:r>
              <a:rPr lang="en-US" baseline="30000" dirty="0"/>
              <a:t>2</a:t>
            </a:r>
            <a:r>
              <a:rPr lang="en-US" dirty="0"/>
              <a:t> </a:t>
            </a:r>
            <a:r>
              <a:rPr lang="en-US" i="1" dirty="0"/>
              <a:t>d</a:t>
            </a:r>
            <a:r>
              <a:rPr lang="en-US" dirty="0"/>
              <a:t>(area)</a:t>
            </a:r>
          </a:p>
          <a:p>
            <a:pPr lvl="1"/>
            <a:endParaRPr lang="en-US" dirty="0"/>
          </a:p>
          <a:p>
            <a:pPr marL="457200" lvl="1" indent="0">
              <a:buNone/>
            </a:pPr>
            <a:endParaRPr lang="en-US" dirty="0"/>
          </a:p>
        </p:txBody>
      </p:sp>
    </p:spTree>
    <p:extLst>
      <p:ext uri="{BB962C8B-B14F-4D97-AF65-F5344CB8AC3E}">
        <p14:creationId xmlns:p14="http://schemas.microsoft.com/office/powerpoint/2010/main" val="14475844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A/2 – Sample Problem A/4 (1 of 3)</a:t>
            </a:r>
          </a:p>
        </p:txBody>
      </p:sp>
      <p:sp>
        <p:nvSpPr>
          <p:cNvPr id="3" name="Content Placeholder 2"/>
          <p:cNvSpPr>
            <a:spLocks noGrp="1"/>
          </p:cNvSpPr>
          <p:nvPr>
            <p:ph idx="1"/>
          </p:nvPr>
        </p:nvSpPr>
        <p:spPr>
          <a:xfrm>
            <a:off x="838200" y="1325493"/>
            <a:ext cx="10515600" cy="5288594"/>
          </a:xfrm>
        </p:spPr>
        <p:txBody>
          <a:bodyPr/>
          <a:lstStyle/>
          <a:p>
            <a:r>
              <a:rPr lang="en-US" dirty="0"/>
              <a:t>Problem Statement</a:t>
            </a:r>
          </a:p>
          <a:p>
            <a:pPr marL="457200" lvl="1" indent="0">
              <a:buNone/>
            </a:pPr>
            <a:r>
              <a:rPr lang="en-US" sz="2000" dirty="0"/>
              <a:t>Determine the moment of inertia of the area under the parabola about the </a:t>
            </a:r>
            <a:r>
              <a:rPr lang="en-US" sz="2000" i="1" dirty="0"/>
              <a:t>x</a:t>
            </a:r>
            <a:r>
              <a:rPr lang="en-US" sz="2000" dirty="0"/>
              <a:t>-axis. Solve by using (</a:t>
            </a:r>
            <a:r>
              <a:rPr lang="en-US" sz="2000" i="1" dirty="0"/>
              <a:t>a</a:t>
            </a:r>
            <a:r>
              <a:rPr lang="en-US" sz="2000" dirty="0"/>
              <a:t>) a horizontal strip of area and (</a:t>
            </a:r>
            <a:r>
              <a:rPr lang="en-US" sz="2000" i="1" dirty="0"/>
              <a:t>b</a:t>
            </a:r>
            <a:r>
              <a:rPr lang="en-US" sz="2000" dirty="0"/>
              <a:t>) a vertical strip of area.</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2818398"/>
            <a:ext cx="2743200" cy="2102717"/>
          </a:xfrm>
          <a:prstGeom prst="rect">
            <a:avLst/>
          </a:prstGeom>
        </p:spPr>
      </p:pic>
    </p:spTree>
    <p:extLst>
      <p:ext uri="{BB962C8B-B14F-4D97-AF65-F5344CB8AC3E}">
        <p14:creationId xmlns:p14="http://schemas.microsoft.com/office/powerpoint/2010/main" val="23184503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A/2 – Sample Problem A/4 (2 of 3)</a:t>
            </a:r>
          </a:p>
        </p:txBody>
      </p:sp>
      <p:sp>
        <p:nvSpPr>
          <p:cNvPr id="3" name="Content Placeholder 2"/>
          <p:cNvSpPr>
            <a:spLocks noGrp="1"/>
          </p:cNvSpPr>
          <p:nvPr>
            <p:ph idx="1"/>
          </p:nvPr>
        </p:nvSpPr>
        <p:spPr>
          <a:xfrm>
            <a:off x="838200" y="1325493"/>
            <a:ext cx="10483516" cy="5288594"/>
          </a:xfrm>
        </p:spPr>
        <p:txBody>
          <a:bodyPr/>
          <a:lstStyle/>
          <a:p>
            <a:r>
              <a:rPr lang="en-US" dirty="0"/>
              <a:t>Equation of the Parabola</a:t>
            </a:r>
          </a:p>
          <a:p>
            <a:pPr marL="457200" lvl="1" indent="0">
              <a:buNone/>
            </a:pPr>
            <a:r>
              <a:rPr lang="en-US" sz="1600" dirty="0"/>
              <a:t>The constant </a:t>
            </a:r>
            <a:r>
              <a:rPr lang="en-US" sz="1600" i="1" dirty="0"/>
              <a:t>k</a:t>
            </a:r>
            <a:r>
              <a:rPr lang="en-US" sz="1600" dirty="0"/>
              <a:t> = 4/9 is obtained first by substituting </a:t>
            </a:r>
            <a:r>
              <a:rPr lang="en-US" sz="1600" i="1" dirty="0"/>
              <a:t>x</a:t>
            </a:r>
            <a:r>
              <a:rPr lang="en-US" sz="1600" dirty="0"/>
              <a:t> = 4 </a:t>
            </a:r>
          </a:p>
          <a:p>
            <a:pPr marL="457200" lvl="1" indent="0">
              <a:buNone/>
            </a:pPr>
            <a:r>
              <a:rPr lang="en-US" sz="1600" dirty="0"/>
              <a:t>and </a:t>
            </a:r>
            <a:r>
              <a:rPr lang="en-US" sz="1600" i="1" dirty="0"/>
              <a:t>y</a:t>
            </a:r>
            <a:r>
              <a:rPr lang="en-US" sz="1600" dirty="0"/>
              <a:t> = 3 into the equation for the parabola.</a:t>
            </a:r>
          </a:p>
          <a:p>
            <a:endParaRPr lang="en-US" dirty="0"/>
          </a:p>
          <a:p>
            <a:r>
              <a:rPr lang="en-US" dirty="0"/>
              <a:t>(</a:t>
            </a:r>
            <a:r>
              <a:rPr lang="en-US" i="1" dirty="0"/>
              <a:t>a</a:t>
            </a:r>
            <a:r>
              <a:rPr lang="en-US" dirty="0"/>
              <a:t>) Solution using a Horizontal Strip </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10600" y="1325493"/>
            <a:ext cx="2743200" cy="2102717"/>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93318" y="3969790"/>
            <a:ext cx="3105986" cy="1636295"/>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3428210"/>
            <a:ext cx="5943600" cy="1577448"/>
          </a:xfrm>
          <a:prstGeom prst="rect">
            <a:avLst/>
          </a:prstGeom>
        </p:spPr>
      </p:pic>
    </p:spTree>
    <p:extLst>
      <p:ext uri="{BB962C8B-B14F-4D97-AF65-F5344CB8AC3E}">
        <p14:creationId xmlns:p14="http://schemas.microsoft.com/office/powerpoint/2010/main" val="16000994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A/2 – Sample Problem A/4 (3 of 3)</a:t>
            </a:r>
          </a:p>
        </p:txBody>
      </p:sp>
      <p:sp>
        <p:nvSpPr>
          <p:cNvPr id="3" name="Content Placeholder 2"/>
          <p:cNvSpPr>
            <a:spLocks noGrp="1"/>
          </p:cNvSpPr>
          <p:nvPr>
            <p:ph idx="1"/>
          </p:nvPr>
        </p:nvSpPr>
        <p:spPr>
          <a:xfrm>
            <a:off x="838200" y="1325493"/>
            <a:ext cx="10483516" cy="5288594"/>
          </a:xfrm>
        </p:spPr>
        <p:txBody>
          <a:bodyPr/>
          <a:lstStyle/>
          <a:p>
            <a:r>
              <a:rPr lang="en-US" dirty="0"/>
              <a:t>(</a:t>
            </a:r>
            <a:r>
              <a:rPr lang="en-US" i="1" dirty="0"/>
              <a:t>b</a:t>
            </a:r>
            <a:r>
              <a:rPr lang="en-US" dirty="0"/>
              <a:t>) Solution using a Vertical Strip </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10600" y="1325493"/>
            <a:ext cx="2743200" cy="2102717"/>
          </a:xfrm>
          <a:prstGeom prst="rect">
            <a:avLst/>
          </a:prstGeom>
        </p:spPr>
      </p:pic>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704095" y="3650832"/>
            <a:ext cx="3108960" cy="1772286"/>
          </a:xfrm>
          <a:prstGeom prst="rect">
            <a:avLst/>
          </a:prstGeom>
        </p:spPr>
      </p:pic>
      <p:pic>
        <p:nvPicPr>
          <p:cNvPr id="8" name="Picture 7"/>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941423"/>
            <a:ext cx="5943600" cy="2652793"/>
          </a:xfrm>
          <a:prstGeom prst="rect">
            <a:avLst/>
          </a:prstGeom>
        </p:spPr>
      </p:pic>
      <p:pic>
        <p:nvPicPr>
          <p:cNvPr id="9" name="Picture 8"/>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5090360"/>
            <a:ext cx="3337560" cy="843390"/>
          </a:xfrm>
          <a:prstGeom prst="rect">
            <a:avLst/>
          </a:prstGeom>
        </p:spPr>
      </p:pic>
    </p:spTree>
    <p:extLst>
      <p:ext uri="{BB962C8B-B14F-4D97-AF65-F5344CB8AC3E}">
        <p14:creationId xmlns:p14="http://schemas.microsoft.com/office/powerpoint/2010/main" val="26312927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A/2 – Sample Problem A/5 (1 of 2)</a:t>
            </a:r>
          </a:p>
        </p:txBody>
      </p:sp>
      <p:sp>
        <p:nvSpPr>
          <p:cNvPr id="3" name="Content Placeholder 2"/>
          <p:cNvSpPr>
            <a:spLocks noGrp="1"/>
          </p:cNvSpPr>
          <p:nvPr>
            <p:ph idx="1"/>
          </p:nvPr>
        </p:nvSpPr>
        <p:spPr/>
        <p:txBody>
          <a:bodyPr/>
          <a:lstStyle/>
          <a:p>
            <a:r>
              <a:rPr lang="en-US" dirty="0"/>
              <a:t>Problem Statement </a:t>
            </a:r>
          </a:p>
          <a:p>
            <a:pPr marL="457200" lvl="1" indent="0">
              <a:buNone/>
            </a:pPr>
            <a:r>
              <a:rPr lang="en-US" sz="2000" dirty="0"/>
              <a:t>Find the moment of inertia about the </a:t>
            </a:r>
            <a:r>
              <a:rPr lang="en-US" sz="2000" i="1" dirty="0"/>
              <a:t>x</a:t>
            </a:r>
            <a:r>
              <a:rPr lang="en-US" sz="2000" dirty="0"/>
              <a:t>-axis of the semicircular area.</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2513848"/>
            <a:ext cx="2743200" cy="1679856"/>
          </a:xfrm>
          <a:prstGeom prst="rect">
            <a:avLst/>
          </a:prstGeom>
        </p:spPr>
      </p:pic>
    </p:spTree>
    <p:extLst>
      <p:ext uri="{BB962C8B-B14F-4D97-AF65-F5344CB8AC3E}">
        <p14:creationId xmlns:p14="http://schemas.microsoft.com/office/powerpoint/2010/main" val="41491854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A/2 – Sample Problem A/5 (2 of 2)</a:t>
            </a:r>
          </a:p>
        </p:txBody>
      </p:sp>
      <p:sp>
        <p:nvSpPr>
          <p:cNvPr id="3" name="Content Placeholder 2"/>
          <p:cNvSpPr>
            <a:spLocks noGrp="1"/>
          </p:cNvSpPr>
          <p:nvPr>
            <p:ph idx="1"/>
          </p:nvPr>
        </p:nvSpPr>
        <p:spPr/>
        <p:txBody>
          <a:bodyPr/>
          <a:lstStyle/>
          <a:p>
            <a:r>
              <a:rPr lang="en-US" dirty="0"/>
              <a:t>Solution</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10600" y="1310690"/>
            <a:ext cx="2743200" cy="1679856"/>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967164"/>
            <a:ext cx="5943600" cy="4175674"/>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16240" y="4872539"/>
            <a:ext cx="3337560" cy="1459860"/>
          </a:xfrm>
          <a:prstGeom prst="rect">
            <a:avLst/>
          </a:prstGeom>
        </p:spPr>
      </p:pic>
    </p:spTree>
    <p:extLst>
      <p:ext uri="{BB962C8B-B14F-4D97-AF65-F5344CB8AC3E}">
        <p14:creationId xmlns:p14="http://schemas.microsoft.com/office/powerpoint/2010/main" val="2507108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A/2 – Sample Problem A/6 (1 of 4)</a:t>
            </a:r>
          </a:p>
        </p:txBody>
      </p:sp>
      <p:sp>
        <p:nvSpPr>
          <p:cNvPr id="3" name="Content Placeholder 2"/>
          <p:cNvSpPr>
            <a:spLocks noGrp="1"/>
          </p:cNvSpPr>
          <p:nvPr>
            <p:ph idx="1"/>
          </p:nvPr>
        </p:nvSpPr>
        <p:spPr/>
        <p:txBody>
          <a:bodyPr/>
          <a:lstStyle/>
          <a:p>
            <a:r>
              <a:rPr lang="en-US" dirty="0"/>
              <a:t>Problem Statement </a:t>
            </a:r>
          </a:p>
          <a:p>
            <a:pPr marL="457200" lvl="1" indent="0">
              <a:buNone/>
            </a:pPr>
            <a:r>
              <a:rPr lang="en-US" sz="2000" dirty="0"/>
              <a:t>Calculate the moment of inertia about the </a:t>
            </a:r>
            <a:r>
              <a:rPr lang="en-US" sz="2000" i="1" dirty="0"/>
              <a:t>x</a:t>
            </a:r>
            <a:r>
              <a:rPr lang="en-US" sz="2000" dirty="0"/>
              <a:t>-axis of the area enclosed between the </a:t>
            </a:r>
            <a:r>
              <a:rPr lang="en-US" sz="2000" i="1" dirty="0"/>
              <a:t>y</a:t>
            </a:r>
            <a:r>
              <a:rPr lang="en-US" sz="2000" dirty="0"/>
              <a:t>-axis and the circular arcs of radius </a:t>
            </a:r>
            <a:r>
              <a:rPr lang="en-US" sz="2000" i="1" dirty="0"/>
              <a:t>a </a:t>
            </a:r>
            <a:r>
              <a:rPr lang="en-US" sz="2000" dirty="0"/>
              <a:t>whose centers are at </a:t>
            </a:r>
            <a:r>
              <a:rPr lang="en-US" sz="2000" i="1" dirty="0"/>
              <a:t>O </a:t>
            </a:r>
            <a:r>
              <a:rPr lang="en-US" sz="2000" dirty="0"/>
              <a:t>and </a:t>
            </a:r>
            <a:r>
              <a:rPr lang="en-US" sz="2000" i="1" dirty="0"/>
              <a:t>A</a:t>
            </a:r>
            <a:r>
              <a:rPr lang="en-US" sz="2000" dirty="0"/>
              <a:t>.</a:t>
            </a:r>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2613861"/>
            <a:ext cx="2743200" cy="2930624"/>
          </a:xfrm>
          <a:prstGeom prst="rect">
            <a:avLst/>
          </a:prstGeom>
        </p:spPr>
      </p:pic>
    </p:spTree>
    <p:extLst>
      <p:ext uri="{BB962C8B-B14F-4D97-AF65-F5344CB8AC3E}">
        <p14:creationId xmlns:p14="http://schemas.microsoft.com/office/powerpoint/2010/main" val="7253547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A/2 – Sample Problem A/6 (2 of 4)</a:t>
            </a:r>
          </a:p>
        </p:txBody>
      </p:sp>
      <p:sp>
        <p:nvSpPr>
          <p:cNvPr id="3" name="Content Placeholder 2"/>
          <p:cNvSpPr>
            <a:spLocks noGrp="1"/>
          </p:cNvSpPr>
          <p:nvPr>
            <p:ph idx="1"/>
          </p:nvPr>
        </p:nvSpPr>
        <p:spPr/>
        <p:txBody>
          <a:bodyPr/>
          <a:lstStyle/>
          <a:p>
            <a:r>
              <a:rPr lang="en-US" dirty="0"/>
              <a:t>Solution</a:t>
            </a:r>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10600" y="1361588"/>
            <a:ext cx="2743200" cy="2930624"/>
          </a:xfrm>
          <a:prstGeom prst="rect">
            <a:avLst/>
          </a:prstGeom>
        </p:spPr>
      </p:pic>
      <p:pic>
        <p:nvPicPr>
          <p:cNvPr id="4" name="Pictur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2056311"/>
            <a:ext cx="5943600" cy="3209432"/>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16240" y="4618434"/>
            <a:ext cx="3337560" cy="637913"/>
          </a:xfrm>
          <a:prstGeom prst="rect">
            <a:avLst/>
          </a:prstGeom>
        </p:spPr>
      </p:pic>
    </p:spTree>
    <p:extLst>
      <p:ext uri="{BB962C8B-B14F-4D97-AF65-F5344CB8AC3E}">
        <p14:creationId xmlns:p14="http://schemas.microsoft.com/office/powerpoint/2010/main" val="28725300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A/2 – Sample Problem A/6 (3 of 4)</a:t>
            </a:r>
          </a:p>
        </p:txBody>
      </p:sp>
      <p:sp>
        <p:nvSpPr>
          <p:cNvPr id="3" name="Content Placeholder 2"/>
          <p:cNvSpPr>
            <a:spLocks noGrp="1"/>
          </p:cNvSpPr>
          <p:nvPr>
            <p:ph idx="1"/>
          </p:nvPr>
        </p:nvSpPr>
        <p:spPr/>
        <p:txBody>
          <a:bodyPr/>
          <a:lstStyle/>
          <a:p>
            <a:r>
              <a:rPr lang="en-US" dirty="0"/>
              <a:t>Solution (cont.)</a:t>
            </a:r>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10600" y="1361588"/>
            <a:ext cx="2743200" cy="2930624"/>
          </a:xfrm>
          <a:prstGeom prst="rect">
            <a:avLst/>
          </a:prstGeom>
        </p:spPr>
      </p:pic>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888959"/>
            <a:ext cx="5943600" cy="4674365"/>
          </a:xfrm>
          <a:prstGeom prst="rect">
            <a:avLst/>
          </a:prstGeom>
        </p:spPr>
      </p:pic>
    </p:spTree>
    <p:extLst>
      <p:ext uri="{BB962C8B-B14F-4D97-AF65-F5344CB8AC3E}">
        <p14:creationId xmlns:p14="http://schemas.microsoft.com/office/powerpoint/2010/main" val="41808358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A/2 – Sample Problem A/6 (4 of 4)</a:t>
            </a:r>
          </a:p>
        </p:txBody>
      </p:sp>
      <p:sp>
        <p:nvSpPr>
          <p:cNvPr id="3" name="Content Placeholder 2"/>
          <p:cNvSpPr>
            <a:spLocks noGrp="1"/>
          </p:cNvSpPr>
          <p:nvPr>
            <p:ph idx="1"/>
          </p:nvPr>
        </p:nvSpPr>
        <p:spPr/>
        <p:txBody>
          <a:bodyPr/>
          <a:lstStyle/>
          <a:p>
            <a:r>
              <a:rPr lang="en-US" dirty="0"/>
              <a:t>Alternative Element Form</a:t>
            </a:r>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10600" y="1361588"/>
            <a:ext cx="2743200" cy="2930624"/>
          </a:xfrm>
          <a:prstGeom prst="rect">
            <a:avLst/>
          </a:prstGeom>
        </p:spPr>
      </p:pic>
      <p:pic>
        <p:nvPicPr>
          <p:cNvPr id="4" name="Pictur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4084" y="1920290"/>
            <a:ext cx="5943600" cy="2284711"/>
          </a:xfrm>
          <a:prstGeom prst="rect">
            <a:avLst/>
          </a:prstGeom>
        </p:spPr>
      </p:pic>
    </p:spTree>
    <p:extLst>
      <p:ext uri="{BB962C8B-B14F-4D97-AF65-F5344CB8AC3E}">
        <p14:creationId xmlns:p14="http://schemas.microsoft.com/office/powerpoint/2010/main" val="38788234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A/3  Composite Areas</a:t>
            </a:r>
          </a:p>
        </p:txBody>
      </p:sp>
      <p:sp>
        <p:nvSpPr>
          <p:cNvPr id="3" name="Content Placeholder 2"/>
          <p:cNvSpPr>
            <a:spLocks noGrp="1"/>
          </p:cNvSpPr>
          <p:nvPr>
            <p:ph idx="1"/>
          </p:nvPr>
        </p:nvSpPr>
        <p:spPr/>
        <p:txBody>
          <a:bodyPr/>
          <a:lstStyle/>
          <a:p>
            <a:r>
              <a:rPr lang="en-US" dirty="0"/>
              <a:t>Introduction</a:t>
            </a:r>
          </a:p>
          <a:p>
            <a:pPr lvl="1" algn="just">
              <a:spcAft>
                <a:spcPts val="1200"/>
              </a:spcAft>
            </a:pPr>
            <a:r>
              <a:rPr lang="en-US" dirty="0"/>
              <a:t>It is frequently necessary to calculate the moment of inertia of an area composed of a number of distinct parts of simple and calculable geometric shape.</a:t>
            </a:r>
          </a:p>
          <a:p>
            <a:pPr lvl="1" algn="just">
              <a:spcAft>
                <a:spcPts val="1200"/>
              </a:spcAft>
            </a:pPr>
            <a:r>
              <a:rPr lang="en-US" dirty="0"/>
              <a:t>The moment of inertia of a composite area about a particular axis is simply the sum of the moments of inertia of its component parts about the same axis.  </a:t>
            </a:r>
          </a:p>
          <a:p>
            <a:pPr lvl="1" algn="just">
              <a:spcAft>
                <a:spcPts val="1200"/>
              </a:spcAft>
            </a:pPr>
            <a:r>
              <a:rPr lang="en-US" dirty="0"/>
              <a:t>It is convenient to regard a composite area as being composed of positive and negative parts.  We may then treat the moment of inertia of a negative area (hole or cutout) as a negative quantity.</a:t>
            </a:r>
          </a:p>
          <a:p>
            <a:pPr lvl="1" algn="just">
              <a:spcAft>
                <a:spcPts val="1200"/>
              </a:spcAft>
            </a:pPr>
            <a:r>
              <a:rPr lang="en-US" dirty="0"/>
              <a:t>Tabulated inertias and a systematic approach prove quite useful for these calculations.</a:t>
            </a:r>
          </a:p>
        </p:txBody>
      </p:sp>
    </p:spTree>
    <p:extLst>
      <p:ext uri="{BB962C8B-B14F-4D97-AF65-F5344CB8AC3E}">
        <p14:creationId xmlns:p14="http://schemas.microsoft.com/office/powerpoint/2010/main" val="127569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Article A/1 – Physical Origin of the Calculation (1 of 3)</a:t>
            </a:r>
          </a:p>
        </p:txBody>
      </p:sp>
      <p:sp>
        <p:nvSpPr>
          <p:cNvPr id="3" name="Content Placeholder 2"/>
          <p:cNvSpPr>
            <a:spLocks noGrp="1"/>
          </p:cNvSpPr>
          <p:nvPr>
            <p:ph idx="1"/>
          </p:nvPr>
        </p:nvSpPr>
        <p:spPr>
          <a:xfrm>
            <a:off x="838200" y="1361588"/>
            <a:ext cx="7752347" cy="5288594"/>
          </a:xfrm>
        </p:spPr>
        <p:txBody>
          <a:bodyPr>
            <a:normAutofit/>
          </a:bodyPr>
          <a:lstStyle/>
          <a:p>
            <a:r>
              <a:rPr lang="en-US" dirty="0"/>
              <a:t>Example with Fluid Pressure</a:t>
            </a:r>
          </a:p>
          <a:p>
            <a:pPr lvl="1" algn="just">
              <a:spcAft>
                <a:spcPts val="1200"/>
              </a:spcAft>
            </a:pPr>
            <a:r>
              <a:rPr lang="en-US" sz="2000" dirty="0"/>
              <a:t>Consider the surface area </a:t>
            </a:r>
            <a:r>
              <a:rPr lang="en-US" sz="2000" i="1" dirty="0"/>
              <a:t>ABCD</a:t>
            </a:r>
            <a:r>
              <a:rPr lang="en-US" sz="2000" dirty="0"/>
              <a:t> which is subjected to a distributed pressure </a:t>
            </a:r>
            <a:r>
              <a:rPr lang="en-US" sz="2000" i="1" dirty="0"/>
              <a:t>p</a:t>
            </a:r>
            <a:r>
              <a:rPr lang="en-US" sz="2000" dirty="0"/>
              <a:t> whose intensity is proportional to the distance </a:t>
            </a:r>
            <a:r>
              <a:rPr lang="en-US" sz="2000" i="1" dirty="0"/>
              <a:t>y</a:t>
            </a:r>
            <a:r>
              <a:rPr lang="en-US" sz="2000" dirty="0"/>
              <a:t> from the axis </a:t>
            </a:r>
            <a:r>
              <a:rPr lang="en-US" sz="2000" i="1" dirty="0"/>
              <a:t>AB</a:t>
            </a:r>
            <a:r>
              <a:rPr lang="en-US" sz="2000" dirty="0"/>
              <a:t>.  The pressure at depth in a fluid, </a:t>
            </a:r>
            <a:r>
              <a:rPr lang="en-US" sz="2000" i="1" dirty="0"/>
              <a:t>p</a:t>
            </a:r>
            <a:r>
              <a:rPr lang="en-US" sz="2000" dirty="0"/>
              <a:t> = </a:t>
            </a:r>
            <a:r>
              <a:rPr lang="el-GR" sz="2000" i="1" dirty="0"/>
              <a:t>ρ</a:t>
            </a:r>
            <a:r>
              <a:rPr lang="en-US" sz="2000" i="1" dirty="0" err="1"/>
              <a:t>gy</a:t>
            </a:r>
            <a:r>
              <a:rPr lang="en-US" sz="2000" dirty="0"/>
              <a:t>, where </a:t>
            </a:r>
            <a:r>
              <a:rPr lang="el-GR" sz="2000" i="1" dirty="0"/>
              <a:t>ρ</a:t>
            </a:r>
            <a:r>
              <a:rPr lang="en-US" sz="2000" dirty="0"/>
              <a:t> is the density of the fluid and the pressure is considered relative to the atmospheric pressure.</a:t>
            </a:r>
          </a:p>
          <a:p>
            <a:pPr lvl="1" algn="just">
              <a:spcAft>
                <a:spcPts val="1200"/>
              </a:spcAft>
            </a:pPr>
            <a:r>
              <a:rPr lang="en-US" sz="2000" dirty="0"/>
              <a:t>The pressure at a depth </a:t>
            </a:r>
            <a:r>
              <a:rPr lang="en-US" sz="2000" i="1" dirty="0"/>
              <a:t>y</a:t>
            </a:r>
            <a:r>
              <a:rPr lang="en-US" sz="2000" dirty="0"/>
              <a:t> is equal to some constant </a:t>
            </a:r>
            <a:r>
              <a:rPr lang="en-US" sz="2000" i="1" dirty="0"/>
              <a:t>k</a:t>
            </a:r>
            <a:r>
              <a:rPr lang="en-US" sz="2000" dirty="0"/>
              <a:t> multiplied by the depth.  Thus, </a:t>
            </a:r>
            <a:r>
              <a:rPr lang="en-US" sz="2000" i="1" dirty="0"/>
              <a:t>p</a:t>
            </a:r>
            <a:r>
              <a:rPr lang="en-US" sz="2000" dirty="0"/>
              <a:t> = </a:t>
            </a:r>
            <a:r>
              <a:rPr lang="en-US" sz="2000" i="1" dirty="0" err="1"/>
              <a:t>ky</a:t>
            </a:r>
            <a:r>
              <a:rPr lang="en-US" sz="2000" dirty="0" err="1"/>
              <a:t>.</a:t>
            </a:r>
            <a:endParaRPr lang="en-US" sz="2000" dirty="0"/>
          </a:p>
          <a:p>
            <a:pPr lvl="1" algn="just">
              <a:spcAft>
                <a:spcPts val="1200"/>
              </a:spcAft>
            </a:pPr>
            <a:r>
              <a:rPr lang="en-US" sz="2000" dirty="0"/>
              <a:t>The pressure </a:t>
            </a:r>
            <a:r>
              <a:rPr lang="en-US" sz="2000" i="1" dirty="0"/>
              <a:t>p</a:t>
            </a:r>
            <a:r>
              <a:rPr lang="en-US" sz="2000" dirty="0"/>
              <a:t> acting over a differential area </a:t>
            </a:r>
            <a:r>
              <a:rPr lang="en-US" sz="2000" i="1" dirty="0" err="1"/>
              <a:t>dA</a:t>
            </a:r>
            <a:r>
              <a:rPr lang="en-US" sz="2000" dirty="0"/>
              <a:t> will produce a differential force </a:t>
            </a:r>
            <a:r>
              <a:rPr lang="en-US" sz="2000" i="1" dirty="0" err="1"/>
              <a:t>dF</a:t>
            </a:r>
            <a:r>
              <a:rPr lang="en-US" sz="2000" dirty="0"/>
              <a:t> = </a:t>
            </a:r>
            <a:r>
              <a:rPr lang="en-US" sz="2000" i="1" dirty="0"/>
              <a:t>p</a:t>
            </a:r>
            <a:r>
              <a:rPr lang="en-US" sz="2000" dirty="0"/>
              <a:t> </a:t>
            </a:r>
            <a:r>
              <a:rPr lang="en-US" sz="2000" i="1" dirty="0" err="1"/>
              <a:t>dA</a:t>
            </a:r>
            <a:r>
              <a:rPr lang="en-US" sz="2000" dirty="0"/>
              <a:t> = </a:t>
            </a:r>
            <a:r>
              <a:rPr lang="en-US" sz="2000" i="1" dirty="0" err="1"/>
              <a:t>ky</a:t>
            </a:r>
            <a:r>
              <a:rPr lang="en-US" sz="2000" i="1" dirty="0"/>
              <a:t> </a:t>
            </a:r>
            <a:r>
              <a:rPr lang="en-US" sz="2000" i="1" dirty="0" err="1"/>
              <a:t>dA</a:t>
            </a:r>
            <a:r>
              <a:rPr lang="en-US" sz="2000" dirty="0" err="1"/>
              <a:t>.</a:t>
            </a:r>
            <a:endParaRPr lang="en-US" sz="2000" dirty="0"/>
          </a:p>
          <a:p>
            <a:pPr lvl="1" algn="just">
              <a:spcAft>
                <a:spcPts val="1200"/>
              </a:spcAft>
            </a:pPr>
            <a:r>
              <a:rPr lang="en-US" sz="2000" dirty="0"/>
              <a:t>The moment of this differential force about the axis </a:t>
            </a:r>
            <a:r>
              <a:rPr lang="en-US" sz="2000" i="1" dirty="0"/>
              <a:t>AB</a:t>
            </a:r>
            <a:r>
              <a:rPr lang="en-US" sz="2000" dirty="0"/>
              <a:t> can be written as </a:t>
            </a:r>
            <a:r>
              <a:rPr lang="en-US" sz="2000" i="1" dirty="0" err="1"/>
              <a:t>dM</a:t>
            </a:r>
            <a:r>
              <a:rPr lang="en-US" sz="2000" dirty="0"/>
              <a:t> = </a:t>
            </a:r>
            <a:r>
              <a:rPr lang="en-US" sz="2000" i="1" dirty="0"/>
              <a:t>y</a:t>
            </a:r>
            <a:r>
              <a:rPr lang="en-US" sz="2000" dirty="0"/>
              <a:t> </a:t>
            </a:r>
            <a:r>
              <a:rPr lang="en-US" sz="2000" i="1" dirty="0" err="1"/>
              <a:t>dF</a:t>
            </a:r>
            <a:r>
              <a:rPr lang="en-US" sz="2000" dirty="0"/>
              <a:t> = </a:t>
            </a:r>
            <a:r>
              <a:rPr lang="en-US" sz="2000" i="1" dirty="0" err="1"/>
              <a:t>yp</a:t>
            </a:r>
            <a:r>
              <a:rPr lang="en-US" sz="2000" dirty="0"/>
              <a:t> </a:t>
            </a:r>
            <a:r>
              <a:rPr lang="en-US" sz="2000" i="1" dirty="0" err="1"/>
              <a:t>dA</a:t>
            </a:r>
            <a:r>
              <a:rPr lang="en-US" sz="2000" dirty="0"/>
              <a:t> = </a:t>
            </a:r>
            <a:r>
              <a:rPr lang="en-US" sz="2000" i="1" dirty="0"/>
              <a:t>ky</a:t>
            </a:r>
            <a:r>
              <a:rPr lang="en-US" sz="2000" baseline="30000" dirty="0"/>
              <a:t>2</a:t>
            </a:r>
            <a:r>
              <a:rPr lang="en-US" sz="2000" dirty="0"/>
              <a:t> </a:t>
            </a:r>
            <a:r>
              <a:rPr lang="en-US" sz="2000" i="1" dirty="0" err="1"/>
              <a:t>dA</a:t>
            </a:r>
            <a:r>
              <a:rPr lang="en-US" sz="2000" dirty="0" err="1"/>
              <a:t>.</a:t>
            </a:r>
            <a:endParaRPr lang="en-US" sz="2000" dirty="0"/>
          </a:p>
          <a:p>
            <a:pPr lvl="1" algn="just">
              <a:spcAft>
                <a:spcPts val="1200"/>
              </a:spcAft>
            </a:pPr>
            <a:r>
              <a:rPr lang="en-US" sz="2000" dirty="0"/>
              <a:t>The total moment </a:t>
            </a:r>
            <a:r>
              <a:rPr lang="en-US" sz="2000" i="1" dirty="0"/>
              <a:t>M</a:t>
            </a:r>
            <a:r>
              <a:rPr lang="en-US" sz="2000" dirty="0"/>
              <a:t> = ∫</a:t>
            </a:r>
            <a:r>
              <a:rPr lang="en-US" sz="2000" i="1" dirty="0" err="1"/>
              <a:t>dM</a:t>
            </a:r>
            <a:r>
              <a:rPr lang="en-US" sz="2000" dirty="0"/>
              <a:t> = ∫</a:t>
            </a:r>
            <a:r>
              <a:rPr lang="en-US" sz="2000" i="1" dirty="0"/>
              <a:t> ky</a:t>
            </a:r>
            <a:r>
              <a:rPr lang="en-US" sz="2000" baseline="30000" dirty="0"/>
              <a:t>2</a:t>
            </a:r>
            <a:r>
              <a:rPr lang="en-US" sz="2000" dirty="0"/>
              <a:t> </a:t>
            </a:r>
            <a:r>
              <a:rPr lang="en-US" sz="2000" i="1" dirty="0" err="1"/>
              <a:t>dA</a:t>
            </a:r>
            <a:r>
              <a:rPr lang="en-US" sz="2000" dirty="0"/>
              <a:t>, which has the form of an integral of a distance squared over an area.</a:t>
            </a:r>
          </a:p>
          <a:p>
            <a:pPr lvl="1"/>
            <a:endParaRPr lang="en-US" dirty="0"/>
          </a:p>
          <a:p>
            <a:pPr marL="457200" lvl="1" indent="0">
              <a:buNone/>
            </a:pPr>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908056" y="1361588"/>
            <a:ext cx="2743200" cy="3151909"/>
          </a:xfrm>
          <a:prstGeom prst="rect">
            <a:avLst/>
          </a:prstGeom>
        </p:spPr>
      </p:pic>
    </p:spTree>
    <p:extLst>
      <p:ext uri="{BB962C8B-B14F-4D97-AF65-F5344CB8AC3E}">
        <p14:creationId xmlns:p14="http://schemas.microsoft.com/office/powerpoint/2010/main" val="25765809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A/3 – Inertias of Common Shapes (1 of 3)</a:t>
            </a:r>
          </a:p>
        </p:txBody>
      </p:sp>
      <p:pic>
        <p:nvPicPr>
          <p:cNvPr id="4" name="Content Placeholder 3"/>
          <p:cNvPicPr>
            <a:picLocks noGrp="1" noChangeAspect="1"/>
          </p:cNvPicPr>
          <p:nvPr>
            <p:ph idx="1"/>
          </p:nvPr>
        </p:nvPicPr>
        <p:blipFill>
          <a:blip r:embed="rId2">
            <a:clrChange>
              <a:clrFrom>
                <a:srgbClr val="F3F3F4"/>
              </a:clrFrom>
              <a:clrTo>
                <a:srgbClr val="F3F3F4">
                  <a:alpha val="0"/>
                </a:srgbClr>
              </a:clrTo>
            </a:clrChange>
          </a:blip>
          <a:stretch>
            <a:fillRect/>
          </a:stretch>
        </p:blipFill>
        <p:spPr>
          <a:xfrm>
            <a:off x="838200" y="1570084"/>
            <a:ext cx="5486400" cy="387118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187234"/>
            <a:ext cx="5486400" cy="382850"/>
          </a:xfrm>
          <a:prstGeom prst="rect">
            <a:avLst/>
          </a:prstGeom>
        </p:spPr>
      </p:pic>
      <p:pic>
        <p:nvPicPr>
          <p:cNvPr id="6" name="Picture 5"/>
          <p:cNvPicPr>
            <a:picLocks noChangeAspect="1"/>
          </p:cNvPicPr>
          <p:nvPr/>
        </p:nvPicPr>
        <p:blipFill>
          <a:blip r:embed="rId4">
            <a:clrChange>
              <a:clrFrom>
                <a:srgbClr val="F3F3F4"/>
              </a:clrFrom>
              <a:clrTo>
                <a:srgbClr val="F3F3F4">
                  <a:alpha val="0"/>
                </a:srgbClr>
              </a:clrTo>
            </a:clrChange>
          </a:blip>
          <a:stretch>
            <a:fillRect/>
          </a:stretch>
        </p:blipFill>
        <p:spPr>
          <a:xfrm>
            <a:off x="838200" y="5441267"/>
            <a:ext cx="5486400" cy="1299148"/>
          </a:xfrm>
          <a:prstGeom prst="rect">
            <a:avLst/>
          </a:prstGeom>
        </p:spPr>
      </p:pic>
    </p:spTree>
    <p:extLst>
      <p:ext uri="{BB962C8B-B14F-4D97-AF65-F5344CB8AC3E}">
        <p14:creationId xmlns:p14="http://schemas.microsoft.com/office/powerpoint/2010/main" val="36268363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A/3 – Inertias of Common Shapes (2 of 3)</a:t>
            </a:r>
          </a:p>
        </p:txBody>
      </p:sp>
      <p:pic>
        <p:nvPicPr>
          <p:cNvPr id="9" name="Picture 8"/>
          <p:cNvPicPr>
            <a:picLocks noChangeAspect="1"/>
          </p:cNvPicPr>
          <p:nvPr/>
        </p:nvPicPr>
        <p:blipFill rotWithShape="1">
          <a:blip r:embed="rId2">
            <a:clrChange>
              <a:clrFrom>
                <a:srgbClr val="F3F3F4"/>
              </a:clrFrom>
              <a:clrTo>
                <a:srgbClr val="F3F3F4">
                  <a:alpha val="0"/>
                </a:srgbClr>
              </a:clrTo>
            </a:clrChange>
          </a:blip>
          <a:srcRect b="31661"/>
          <a:stretch/>
        </p:blipFill>
        <p:spPr>
          <a:xfrm>
            <a:off x="838200" y="1361588"/>
            <a:ext cx="5486400" cy="3119925"/>
          </a:xfrm>
          <a:prstGeom prst="rect">
            <a:avLst/>
          </a:prstGeom>
        </p:spPr>
      </p:pic>
    </p:spTree>
    <p:extLst>
      <p:ext uri="{BB962C8B-B14F-4D97-AF65-F5344CB8AC3E}">
        <p14:creationId xmlns:p14="http://schemas.microsoft.com/office/powerpoint/2010/main" val="1289320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A/3 – Inertias of Common Shapes (3 of 3)</a:t>
            </a:r>
          </a:p>
        </p:txBody>
      </p:sp>
      <p:pic>
        <p:nvPicPr>
          <p:cNvPr id="3" name="Content Placeholder 2"/>
          <p:cNvPicPr>
            <a:picLocks noGrp="1" noChangeAspect="1"/>
          </p:cNvPicPr>
          <p:nvPr>
            <p:ph idx="1"/>
          </p:nvPr>
        </p:nvPicPr>
        <p:blipFill>
          <a:blip r:embed="rId2"/>
          <a:stretch>
            <a:fillRect/>
          </a:stretch>
        </p:blipFill>
        <p:spPr>
          <a:xfrm>
            <a:off x="838200" y="1407772"/>
            <a:ext cx="5486400" cy="392123"/>
          </a:xfrm>
          <a:prstGeom prst="rect">
            <a:avLst/>
          </a:prstGeom>
        </p:spPr>
      </p:pic>
      <p:pic>
        <p:nvPicPr>
          <p:cNvPr id="4" name="Picture 3"/>
          <p:cNvPicPr>
            <a:picLocks noChangeAspect="1"/>
          </p:cNvPicPr>
          <p:nvPr/>
        </p:nvPicPr>
        <p:blipFill>
          <a:blip r:embed="rId3">
            <a:clrChange>
              <a:clrFrom>
                <a:srgbClr val="F3F3F4"/>
              </a:clrFrom>
              <a:clrTo>
                <a:srgbClr val="F3F3F4">
                  <a:alpha val="0"/>
                </a:srgbClr>
              </a:clrTo>
            </a:clrChange>
          </a:blip>
          <a:stretch>
            <a:fillRect/>
          </a:stretch>
        </p:blipFill>
        <p:spPr>
          <a:xfrm>
            <a:off x="838200" y="1799895"/>
            <a:ext cx="5486400" cy="4539323"/>
          </a:xfrm>
          <a:prstGeom prst="rect">
            <a:avLst/>
          </a:prstGeom>
        </p:spPr>
      </p:pic>
    </p:spTree>
    <p:extLst>
      <p:ext uri="{BB962C8B-B14F-4D97-AF65-F5344CB8AC3E}">
        <p14:creationId xmlns:p14="http://schemas.microsoft.com/office/powerpoint/2010/main" val="15178693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A/3 – Typical Solution Process</a:t>
            </a:r>
          </a:p>
        </p:txBody>
      </p:sp>
      <p:sp>
        <p:nvSpPr>
          <p:cNvPr id="5" name="Content Placeholder 4"/>
          <p:cNvSpPr>
            <a:spLocks noGrp="1"/>
          </p:cNvSpPr>
          <p:nvPr>
            <p:ph idx="1"/>
          </p:nvPr>
        </p:nvSpPr>
        <p:spPr>
          <a:xfrm>
            <a:off x="838200" y="1310788"/>
            <a:ext cx="10515600" cy="5288594"/>
          </a:xfrm>
        </p:spPr>
        <p:txBody>
          <a:bodyPr/>
          <a:lstStyle/>
          <a:p>
            <a:r>
              <a:rPr lang="en-US" dirty="0"/>
              <a:t>Tabulated Approach</a:t>
            </a:r>
          </a:p>
        </p:txBody>
      </p:sp>
      <p:pic>
        <p:nvPicPr>
          <p:cNvPr id="6" name="Picture 5"/>
          <p:cNvPicPr>
            <a:picLocks noChangeAspect="1"/>
          </p:cNvPicPr>
          <p:nvPr/>
        </p:nvPicPr>
        <p:blipFill>
          <a:blip r:embed="rId2">
            <a:clrChange>
              <a:clrFrom>
                <a:srgbClr val="FFFFFF"/>
              </a:clrFrom>
              <a:clrTo>
                <a:srgbClr val="FFFFFF">
                  <a:alpha val="0"/>
                </a:srgbClr>
              </a:clrTo>
            </a:clrChange>
          </a:blip>
          <a:stretch>
            <a:fillRect/>
          </a:stretch>
        </p:blipFill>
        <p:spPr>
          <a:xfrm>
            <a:off x="838200" y="2028825"/>
            <a:ext cx="8229600" cy="3519889"/>
          </a:xfrm>
          <a:prstGeom prst="rect">
            <a:avLst/>
          </a:prstGeom>
        </p:spPr>
      </p:pic>
    </p:spTree>
    <p:extLst>
      <p:ext uri="{BB962C8B-B14F-4D97-AF65-F5344CB8AC3E}">
        <p14:creationId xmlns:p14="http://schemas.microsoft.com/office/powerpoint/2010/main" val="41382426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A/3 – Sample Problem A/7 (1 of 2)</a:t>
            </a:r>
          </a:p>
        </p:txBody>
      </p:sp>
      <p:sp>
        <p:nvSpPr>
          <p:cNvPr id="3" name="Content Placeholder 2"/>
          <p:cNvSpPr>
            <a:spLocks noGrp="1"/>
          </p:cNvSpPr>
          <p:nvPr>
            <p:ph idx="1"/>
          </p:nvPr>
        </p:nvSpPr>
        <p:spPr/>
        <p:txBody>
          <a:bodyPr/>
          <a:lstStyle/>
          <a:p>
            <a:r>
              <a:rPr lang="en-US" dirty="0"/>
              <a:t>Problem Statement</a:t>
            </a:r>
          </a:p>
          <a:p>
            <a:pPr marL="457200" lvl="1" indent="0">
              <a:buNone/>
            </a:pPr>
            <a:r>
              <a:rPr lang="en-US" sz="2000" dirty="0"/>
              <a:t>Determine the moments of inertia about the </a:t>
            </a:r>
            <a:r>
              <a:rPr lang="en-US" sz="2000" i="1" dirty="0"/>
              <a:t>x- </a:t>
            </a:r>
            <a:r>
              <a:rPr lang="en-US" sz="2000" dirty="0"/>
              <a:t>and </a:t>
            </a:r>
            <a:r>
              <a:rPr lang="en-US" sz="2000" i="1" dirty="0"/>
              <a:t>y</a:t>
            </a:r>
            <a:r>
              <a:rPr lang="en-US" sz="2000" dirty="0"/>
              <a:t>-axes for the shaded area. Make direct use of the expressions given in Table D/3 for the </a:t>
            </a:r>
            <a:r>
              <a:rPr lang="en-US" sz="2000" dirty="0" err="1"/>
              <a:t>centroidal</a:t>
            </a:r>
            <a:r>
              <a:rPr lang="en-US" sz="2000" dirty="0"/>
              <a:t> moments of inertia of the constituent parts.</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3011654"/>
            <a:ext cx="2743200" cy="2435108"/>
          </a:xfrm>
          <a:prstGeom prst="rect">
            <a:avLst/>
          </a:prstGeom>
        </p:spPr>
      </p:pic>
    </p:spTree>
    <p:extLst>
      <p:ext uri="{BB962C8B-B14F-4D97-AF65-F5344CB8AC3E}">
        <p14:creationId xmlns:p14="http://schemas.microsoft.com/office/powerpoint/2010/main" val="15651722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A/3 – Sample Problem A/7 (2 of 2)</a:t>
            </a:r>
          </a:p>
        </p:txBody>
      </p:sp>
      <p:sp>
        <p:nvSpPr>
          <p:cNvPr id="3" name="Content Placeholder 2"/>
          <p:cNvSpPr>
            <a:spLocks noGrp="1"/>
          </p:cNvSpPr>
          <p:nvPr>
            <p:ph idx="1"/>
          </p:nvPr>
        </p:nvSpPr>
        <p:spPr/>
        <p:txBody>
          <a:bodyPr/>
          <a:lstStyle/>
          <a:p>
            <a:r>
              <a:rPr lang="en-US" dirty="0"/>
              <a:t>Composite Shapes</a:t>
            </a:r>
          </a:p>
          <a:p>
            <a:pPr marL="457200" lvl="1" indent="0">
              <a:buNone/>
            </a:pPr>
            <a:r>
              <a:rPr lang="en-US" sz="2000" dirty="0"/>
              <a:t>Rectangular Area (1)</a:t>
            </a:r>
          </a:p>
          <a:p>
            <a:pPr marL="457200" lvl="1" indent="0">
              <a:buNone/>
            </a:pPr>
            <a:r>
              <a:rPr lang="en-US" sz="2000" dirty="0"/>
              <a:t>Quarter-Circular Cutout (2)</a:t>
            </a:r>
          </a:p>
          <a:p>
            <a:pPr marL="457200" lvl="1" indent="0">
              <a:buNone/>
            </a:pPr>
            <a:r>
              <a:rPr lang="en-US" sz="2000" dirty="0"/>
              <a:t>Triangular Cutout (3)</a:t>
            </a:r>
          </a:p>
          <a:p>
            <a:pPr marL="457200" lvl="1" indent="0">
              <a:buNone/>
            </a:pPr>
            <a:endParaRPr lang="en-US" sz="2000" dirty="0"/>
          </a:p>
          <a:p>
            <a:r>
              <a:rPr lang="en-US" sz="2400" dirty="0"/>
              <a:t>Tabulated Values</a:t>
            </a:r>
          </a:p>
          <a:p>
            <a:endParaRPr lang="en-US" sz="2400"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24820" y="1361588"/>
            <a:ext cx="2743200" cy="2435108"/>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09060" y="3845948"/>
            <a:ext cx="3229160" cy="2754981"/>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3630597"/>
            <a:ext cx="7315200" cy="1962510"/>
          </a:xfrm>
          <a:prstGeom prst="rect">
            <a:avLst/>
          </a:prstGeom>
        </p:spPr>
      </p:pic>
      <p:pic>
        <p:nvPicPr>
          <p:cNvPr id="7" name="Picture 6"/>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00" y="5774000"/>
            <a:ext cx="5943600" cy="695289"/>
          </a:xfrm>
          <a:prstGeom prst="rect">
            <a:avLst/>
          </a:prstGeom>
        </p:spPr>
      </p:pic>
    </p:spTree>
    <p:extLst>
      <p:ext uri="{BB962C8B-B14F-4D97-AF65-F5344CB8AC3E}">
        <p14:creationId xmlns:p14="http://schemas.microsoft.com/office/powerpoint/2010/main" val="14242426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A/3 – Sample Problem A/8 (1 of 4)</a:t>
            </a:r>
          </a:p>
        </p:txBody>
      </p:sp>
      <p:sp>
        <p:nvSpPr>
          <p:cNvPr id="3" name="Content Placeholder 2"/>
          <p:cNvSpPr>
            <a:spLocks noGrp="1"/>
          </p:cNvSpPr>
          <p:nvPr>
            <p:ph idx="1"/>
          </p:nvPr>
        </p:nvSpPr>
        <p:spPr/>
        <p:txBody>
          <a:bodyPr/>
          <a:lstStyle/>
          <a:p>
            <a:r>
              <a:rPr lang="en-US" dirty="0"/>
              <a:t>Problem Statement</a:t>
            </a:r>
          </a:p>
          <a:p>
            <a:pPr marL="457200" lvl="1" indent="0">
              <a:buNone/>
            </a:pPr>
            <a:r>
              <a:rPr lang="en-US" sz="2000" dirty="0"/>
              <a:t>Calculate the moment of inertia and radius of gyration about the </a:t>
            </a:r>
            <a:r>
              <a:rPr lang="en-US" sz="2000" i="1" dirty="0"/>
              <a:t>x-</a:t>
            </a:r>
            <a:r>
              <a:rPr lang="en-US" sz="2000" dirty="0"/>
              <a:t>axis for the shaded area shown. Wherever possible, make expedient use of tabulated moments of inertia.</a:t>
            </a:r>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3002123"/>
            <a:ext cx="2743200" cy="2007524"/>
          </a:xfrm>
          <a:prstGeom prst="rect">
            <a:avLst/>
          </a:prstGeom>
        </p:spPr>
      </p:pic>
    </p:spTree>
    <p:extLst>
      <p:ext uri="{BB962C8B-B14F-4D97-AF65-F5344CB8AC3E}">
        <p14:creationId xmlns:p14="http://schemas.microsoft.com/office/powerpoint/2010/main" val="9470061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A/3 – Sample Problem A/8 (2 of 4)</a:t>
            </a:r>
          </a:p>
        </p:txBody>
      </p:sp>
      <p:sp>
        <p:nvSpPr>
          <p:cNvPr id="3" name="Content Placeholder 2"/>
          <p:cNvSpPr>
            <a:spLocks noGrp="1"/>
          </p:cNvSpPr>
          <p:nvPr>
            <p:ph idx="1"/>
          </p:nvPr>
        </p:nvSpPr>
        <p:spPr/>
        <p:txBody>
          <a:bodyPr/>
          <a:lstStyle/>
          <a:p>
            <a:r>
              <a:rPr lang="en-US" dirty="0"/>
              <a:t>Composite Shapes</a:t>
            </a:r>
          </a:p>
          <a:p>
            <a:pPr marL="457200" lvl="1" indent="0">
              <a:buNone/>
            </a:pPr>
            <a:r>
              <a:rPr lang="en-US" sz="2000" dirty="0"/>
              <a:t>Rectangular Area (1)</a:t>
            </a:r>
          </a:p>
          <a:p>
            <a:pPr marL="457200" lvl="1" indent="0">
              <a:buNone/>
            </a:pPr>
            <a:r>
              <a:rPr lang="en-US" sz="2000" dirty="0"/>
              <a:t>Quarter-Circular Cutout (2)</a:t>
            </a:r>
          </a:p>
          <a:p>
            <a:pPr marL="457200" lvl="1" indent="0">
              <a:buNone/>
            </a:pPr>
            <a:r>
              <a:rPr lang="en-US" sz="2000" dirty="0"/>
              <a:t>Triangular Cutout (3)</a:t>
            </a:r>
          </a:p>
          <a:p>
            <a:endParaRPr lang="en-US" dirty="0"/>
          </a:p>
          <a:p>
            <a:r>
              <a:rPr lang="en-US" dirty="0"/>
              <a:t>Inertia for the Rectangular Area</a:t>
            </a:r>
          </a:p>
          <a:p>
            <a:endParaRPr lang="en-US"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10600" y="1361588"/>
            <a:ext cx="2743200" cy="2007524"/>
          </a:xfrm>
          <a:prstGeom prst="rect">
            <a:avLst/>
          </a:prstGeom>
        </p:spPr>
      </p:pic>
      <p:pic>
        <p:nvPicPr>
          <p:cNvPr id="4" name="Pictur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41939" y="3519238"/>
            <a:ext cx="4716173" cy="1907006"/>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3940613"/>
            <a:ext cx="5943600" cy="1318929"/>
          </a:xfrm>
          <a:prstGeom prst="rect">
            <a:avLst/>
          </a:prstGeom>
        </p:spPr>
      </p:pic>
    </p:spTree>
    <p:extLst>
      <p:ext uri="{BB962C8B-B14F-4D97-AF65-F5344CB8AC3E}">
        <p14:creationId xmlns:p14="http://schemas.microsoft.com/office/powerpoint/2010/main" val="13039675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A/3 – Sample Problem A/8 (3 of 4)</a:t>
            </a:r>
          </a:p>
        </p:txBody>
      </p:sp>
      <p:sp>
        <p:nvSpPr>
          <p:cNvPr id="3" name="Content Placeholder 2"/>
          <p:cNvSpPr>
            <a:spLocks noGrp="1"/>
          </p:cNvSpPr>
          <p:nvPr>
            <p:ph idx="1"/>
          </p:nvPr>
        </p:nvSpPr>
        <p:spPr/>
        <p:txBody>
          <a:bodyPr/>
          <a:lstStyle/>
          <a:p>
            <a:r>
              <a:rPr lang="en-US" dirty="0"/>
              <a:t>Inertia for the Quarter-Circular Cutout</a:t>
            </a:r>
          </a:p>
          <a:p>
            <a:endParaRPr lang="en-US"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10600" y="1361588"/>
            <a:ext cx="2743200" cy="2007524"/>
          </a:xfrm>
          <a:prstGeom prst="rect">
            <a:avLst/>
          </a:prstGeom>
        </p:spPr>
      </p:pic>
      <p:pic>
        <p:nvPicPr>
          <p:cNvPr id="4" name="Pictur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26933" y="3086922"/>
            <a:ext cx="4716173" cy="1907006"/>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931069"/>
            <a:ext cx="5943600" cy="4781693"/>
          </a:xfrm>
          <a:prstGeom prst="rect">
            <a:avLst/>
          </a:prstGeom>
        </p:spPr>
      </p:pic>
      <p:pic>
        <p:nvPicPr>
          <p:cNvPr id="8" name="Picture 7"/>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16240" y="5080389"/>
            <a:ext cx="3337560" cy="1002301"/>
          </a:xfrm>
          <a:prstGeom prst="rect">
            <a:avLst/>
          </a:prstGeom>
        </p:spPr>
      </p:pic>
      <p:pic>
        <p:nvPicPr>
          <p:cNvPr id="9" name="Picture 8"/>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16240" y="6113980"/>
            <a:ext cx="3337560" cy="598782"/>
          </a:xfrm>
          <a:prstGeom prst="rect">
            <a:avLst/>
          </a:prstGeom>
        </p:spPr>
      </p:pic>
    </p:spTree>
    <p:extLst>
      <p:ext uri="{BB962C8B-B14F-4D97-AF65-F5344CB8AC3E}">
        <p14:creationId xmlns:p14="http://schemas.microsoft.com/office/powerpoint/2010/main" val="31693117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A/3 – Sample Problem A/8 (4 of 4)</a:t>
            </a:r>
          </a:p>
        </p:txBody>
      </p:sp>
      <p:sp>
        <p:nvSpPr>
          <p:cNvPr id="3" name="Content Placeholder 2"/>
          <p:cNvSpPr>
            <a:spLocks noGrp="1"/>
          </p:cNvSpPr>
          <p:nvPr>
            <p:ph idx="1"/>
          </p:nvPr>
        </p:nvSpPr>
        <p:spPr/>
        <p:txBody>
          <a:bodyPr/>
          <a:lstStyle/>
          <a:p>
            <a:r>
              <a:rPr lang="en-US" dirty="0"/>
              <a:t>Inertia for the Triangular Cutout</a:t>
            </a:r>
          </a:p>
          <a:p>
            <a:endParaRPr lang="en-US" dirty="0"/>
          </a:p>
          <a:p>
            <a:endParaRPr lang="en-US" dirty="0"/>
          </a:p>
          <a:p>
            <a:endParaRPr lang="en-US" dirty="0"/>
          </a:p>
          <a:p>
            <a:r>
              <a:rPr lang="en-US" dirty="0"/>
              <a:t>Total Inertia and Radius of Gyration</a:t>
            </a:r>
          </a:p>
          <a:p>
            <a:endParaRPr lang="en-US"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10600" y="1361588"/>
            <a:ext cx="2743200" cy="2007524"/>
          </a:xfrm>
          <a:prstGeom prst="rect">
            <a:avLst/>
          </a:prstGeom>
        </p:spPr>
      </p:pic>
      <p:pic>
        <p:nvPicPr>
          <p:cNvPr id="4" name="Pictur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26933" y="3086922"/>
            <a:ext cx="4716173" cy="1907006"/>
          </a:xfrm>
          <a:prstGeom prst="rect">
            <a:avLst/>
          </a:prstGeom>
        </p:spPr>
      </p:pic>
      <p:pic>
        <p:nvPicPr>
          <p:cNvPr id="12" name="Picture 11"/>
          <p:cNvPicPr>
            <a:picLocks noChangeAspect="1"/>
          </p:cNvPicPr>
          <p:nvPr/>
        </p:nvPicPr>
        <p:blipFill>
          <a:blip r:embed="rId4">
            <a:clrChange>
              <a:clrFrom>
                <a:srgbClr val="FFFFFF"/>
              </a:clrFrom>
              <a:clrTo>
                <a:srgbClr val="FFFFFF">
                  <a:alpha val="0"/>
                </a:srgbClr>
              </a:clrTo>
            </a:clrChange>
          </a:blip>
          <a:stretch>
            <a:fillRect/>
          </a:stretch>
        </p:blipFill>
        <p:spPr>
          <a:xfrm>
            <a:off x="838200" y="1927373"/>
            <a:ext cx="5943600" cy="859450"/>
          </a:xfrm>
          <a:prstGeom prst="rect">
            <a:avLst/>
          </a:prstGeom>
        </p:spPr>
      </p:pic>
      <p:pic>
        <p:nvPicPr>
          <p:cNvPr id="13" name="Picture 12"/>
          <p:cNvPicPr>
            <a:picLocks noChangeAspect="1"/>
          </p:cNvPicPr>
          <p:nvPr/>
        </p:nvPicPr>
        <p:blipFill>
          <a:blip r:embed="rId5">
            <a:clrChange>
              <a:clrFrom>
                <a:srgbClr val="FFFFFF"/>
              </a:clrFrom>
              <a:clrTo>
                <a:srgbClr val="FFFFFF">
                  <a:alpha val="0"/>
                </a:srgbClr>
              </a:clrTo>
            </a:clrChange>
          </a:blip>
          <a:stretch>
            <a:fillRect/>
          </a:stretch>
        </p:blipFill>
        <p:spPr>
          <a:xfrm>
            <a:off x="838200" y="3955131"/>
            <a:ext cx="5943600" cy="2167862"/>
          </a:xfrm>
          <a:prstGeom prst="rect">
            <a:avLst/>
          </a:prstGeom>
        </p:spPr>
      </p:pic>
      <p:pic>
        <p:nvPicPr>
          <p:cNvPr id="14" name="Picture 13"/>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16240" y="5199756"/>
            <a:ext cx="3337560" cy="1236322"/>
          </a:xfrm>
          <a:prstGeom prst="rect">
            <a:avLst/>
          </a:prstGeom>
        </p:spPr>
      </p:pic>
    </p:spTree>
    <p:extLst>
      <p:ext uri="{BB962C8B-B14F-4D97-AF65-F5344CB8AC3E}">
        <p14:creationId xmlns:p14="http://schemas.microsoft.com/office/powerpoint/2010/main" val="2393757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Article A/1 – Physical Origin of the Calculation (2 of 3)</a:t>
            </a:r>
          </a:p>
        </p:txBody>
      </p:sp>
      <p:sp>
        <p:nvSpPr>
          <p:cNvPr id="3" name="Content Placeholder 2"/>
          <p:cNvSpPr>
            <a:spLocks noGrp="1"/>
          </p:cNvSpPr>
          <p:nvPr>
            <p:ph idx="1"/>
          </p:nvPr>
        </p:nvSpPr>
        <p:spPr>
          <a:xfrm>
            <a:off x="838200" y="1361588"/>
            <a:ext cx="7752347" cy="5288594"/>
          </a:xfrm>
        </p:spPr>
        <p:txBody>
          <a:bodyPr>
            <a:normAutofit lnSpcReduction="10000"/>
          </a:bodyPr>
          <a:lstStyle/>
          <a:p>
            <a:r>
              <a:rPr lang="en-US" dirty="0"/>
              <a:t>Example with Beams in Bending</a:t>
            </a:r>
          </a:p>
          <a:p>
            <a:pPr lvl="1" algn="just">
              <a:spcAft>
                <a:spcPts val="1200"/>
              </a:spcAft>
            </a:pPr>
            <a:r>
              <a:rPr lang="en-US" sz="2000" dirty="0"/>
              <a:t>Consider the normal stress distribution acting on a transverse section of a simple elastic beam bent by equal and opposite couples applied to its ends.</a:t>
            </a:r>
          </a:p>
          <a:p>
            <a:pPr lvl="1" algn="just">
              <a:spcAft>
                <a:spcPts val="1200"/>
              </a:spcAft>
            </a:pPr>
            <a:r>
              <a:rPr lang="en-US" sz="2000" dirty="0"/>
              <a:t>At any section of the beam, a linear distribution of force intensity or stress </a:t>
            </a:r>
            <a:r>
              <a:rPr lang="el-GR" sz="2000" i="1" dirty="0"/>
              <a:t>σ</a:t>
            </a:r>
            <a:r>
              <a:rPr lang="en-US" sz="2000" dirty="0"/>
              <a:t>, given by </a:t>
            </a:r>
            <a:r>
              <a:rPr lang="el-GR" sz="2000" i="1" dirty="0"/>
              <a:t>σ</a:t>
            </a:r>
            <a:r>
              <a:rPr lang="en-US" sz="2000" dirty="0"/>
              <a:t> = </a:t>
            </a:r>
            <a:r>
              <a:rPr lang="en-US" sz="2000" i="1" dirty="0" err="1"/>
              <a:t>ky</a:t>
            </a:r>
            <a:r>
              <a:rPr lang="en-US" sz="2000" dirty="0"/>
              <a:t>, is present.  </a:t>
            </a:r>
          </a:p>
          <a:p>
            <a:pPr lvl="1" algn="just">
              <a:spcAft>
                <a:spcPts val="1200"/>
              </a:spcAft>
            </a:pPr>
            <a:r>
              <a:rPr lang="en-US" sz="2000" dirty="0"/>
              <a:t>The stress is positive (tensile) below the axis </a:t>
            </a:r>
            <a:r>
              <a:rPr lang="en-US" sz="2000" i="1" dirty="0"/>
              <a:t>O-O </a:t>
            </a:r>
            <a:r>
              <a:rPr lang="en-US" sz="2000" dirty="0"/>
              <a:t> and negative (compressive) above the axis.  Axis </a:t>
            </a:r>
            <a:r>
              <a:rPr lang="en-US" sz="2000" i="1" dirty="0"/>
              <a:t>O-O </a:t>
            </a:r>
            <a:r>
              <a:rPr lang="en-US" sz="2000" dirty="0"/>
              <a:t>is termed the neutral axis.</a:t>
            </a:r>
          </a:p>
          <a:p>
            <a:pPr lvl="1" algn="just">
              <a:spcAft>
                <a:spcPts val="1200"/>
              </a:spcAft>
            </a:pPr>
            <a:r>
              <a:rPr lang="en-US" sz="2000" dirty="0"/>
              <a:t>The stress </a:t>
            </a:r>
            <a:r>
              <a:rPr lang="el-GR" sz="2000" i="1" dirty="0"/>
              <a:t>σ</a:t>
            </a:r>
            <a:r>
              <a:rPr lang="en-US" sz="2000" dirty="0"/>
              <a:t> acting over a differential area </a:t>
            </a:r>
            <a:r>
              <a:rPr lang="en-US" sz="2000" i="1" dirty="0" err="1"/>
              <a:t>dA</a:t>
            </a:r>
            <a:r>
              <a:rPr lang="en-US" sz="2000" dirty="0"/>
              <a:t> will produce a differential force </a:t>
            </a:r>
            <a:r>
              <a:rPr lang="en-US" sz="2000" i="1" dirty="0" err="1"/>
              <a:t>dF</a:t>
            </a:r>
            <a:r>
              <a:rPr lang="en-US" sz="2000" dirty="0"/>
              <a:t> = </a:t>
            </a:r>
            <a:r>
              <a:rPr lang="el-GR" sz="2000" i="1" dirty="0"/>
              <a:t>σ</a:t>
            </a:r>
            <a:r>
              <a:rPr lang="en-US" sz="2000" dirty="0"/>
              <a:t> </a:t>
            </a:r>
            <a:r>
              <a:rPr lang="en-US" sz="2000" i="1" dirty="0" err="1"/>
              <a:t>dA</a:t>
            </a:r>
            <a:r>
              <a:rPr lang="en-US" sz="2000" dirty="0"/>
              <a:t> = </a:t>
            </a:r>
            <a:r>
              <a:rPr lang="en-US" sz="2000" i="1" dirty="0" err="1"/>
              <a:t>ky</a:t>
            </a:r>
            <a:r>
              <a:rPr lang="en-US" sz="2000" i="1" dirty="0"/>
              <a:t> </a:t>
            </a:r>
            <a:r>
              <a:rPr lang="en-US" sz="2000" i="1" dirty="0" err="1"/>
              <a:t>dA</a:t>
            </a:r>
            <a:r>
              <a:rPr lang="en-US" sz="2000" dirty="0" err="1"/>
              <a:t>.</a:t>
            </a:r>
            <a:endParaRPr lang="en-US" sz="2000" dirty="0"/>
          </a:p>
          <a:p>
            <a:pPr lvl="1" algn="just">
              <a:spcAft>
                <a:spcPts val="1200"/>
              </a:spcAft>
            </a:pPr>
            <a:r>
              <a:rPr lang="en-US" sz="2000" dirty="0"/>
              <a:t>The moment of this differential force about the axis </a:t>
            </a:r>
            <a:r>
              <a:rPr lang="en-US" sz="2000" i="1" dirty="0"/>
              <a:t>O-O</a:t>
            </a:r>
            <a:r>
              <a:rPr lang="en-US" sz="2000" dirty="0"/>
              <a:t> can be written as </a:t>
            </a:r>
            <a:r>
              <a:rPr lang="en-US" sz="2000" i="1" dirty="0" err="1"/>
              <a:t>dM</a:t>
            </a:r>
            <a:r>
              <a:rPr lang="en-US" sz="2000" dirty="0"/>
              <a:t> = </a:t>
            </a:r>
            <a:r>
              <a:rPr lang="en-US" sz="2000" i="1" dirty="0"/>
              <a:t>y</a:t>
            </a:r>
            <a:r>
              <a:rPr lang="en-US" sz="2000" dirty="0"/>
              <a:t> </a:t>
            </a:r>
            <a:r>
              <a:rPr lang="en-US" sz="2000" i="1" dirty="0" err="1"/>
              <a:t>dF</a:t>
            </a:r>
            <a:r>
              <a:rPr lang="en-US" sz="2000" dirty="0"/>
              <a:t> = </a:t>
            </a:r>
            <a:r>
              <a:rPr lang="en-US" sz="2000" i="1" dirty="0"/>
              <a:t>y</a:t>
            </a:r>
            <a:r>
              <a:rPr lang="el-GR" sz="2000" i="1" dirty="0"/>
              <a:t>σ</a:t>
            </a:r>
            <a:r>
              <a:rPr lang="en-US" sz="2000" dirty="0"/>
              <a:t> </a:t>
            </a:r>
            <a:r>
              <a:rPr lang="en-US" sz="2000" i="1" dirty="0" err="1"/>
              <a:t>dA</a:t>
            </a:r>
            <a:r>
              <a:rPr lang="en-US" sz="2000" dirty="0"/>
              <a:t> = </a:t>
            </a:r>
            <a:r>
              <a:rPr lang="en-US" sz="2000" i="1" dirty="0"/>
              <a:t>ky</a:t>
            </a:r>
            <a:r>
              <a:rPr lang="en-US" sz="2000" baseline="30000" dirty="0"/>
              <a:t>2</a:t>
            </a:r>
            <a:r>
              <a:rPr lang="en-US" sz="2000" dirty="0"/>
              <a:t> </a:t>
            </a:r>
            <a:r>
              <a:rPr lang="en-US" sz="2000" i="1" dirty="0" err="1"/>
              <a:t>dA</a:t>
            </a:r>
            <a:r>
              <a:rPr lang="en-US" sz="2000" dirty="0" err="1"/>
              <a:t>.</a:t>
            </a:r>
            <a:endParaRPr lang="en-US" sz="2000" dirty="0"/>
          </a:p>
          <a:p>
            <a:pPr lvl="1" algn="just">
              <a:spcAft>
                <a:spcPts val="1200"/>
              </a:spcAft>
            </a:pPr>
            <a:r>
              <a:rPr lang="en-US" sz="2000" dirty="0"/>
              <a:t>The total moment </a:t>
            </a:r>
            <a:r>
              <a:rPr lang="en-US" sz="2000" i="1" dirty="0"/>
              <a:t>M</a:t>
            </a:r>
            <a:r>
              <a:rPr lang="en-US" sz="2000" dirty="0"/>
              <a:t> = ∫</a:t>
            </a:r>
            <a:r>
              <a:rPr lang="en-US" sz="2000" i="1" dirty="0" err="1"/>
              <a:t>dM</a:t>
            </a:r>
            <a:r>
              <a:rPr lang="en-US" sz="2000" dirty="0"/>
              <a:t> = ∫</a:t>
            </a:r>
            <a:r>
              <a:rPr lang="en-US" sz="2000" i="1" dirty="0"/>
              <a:t> ky</a:t>
            </a:r>
            <a:r>
              <a:rPr lang="en-US" sz="2000" baseline="30000" dirty="0"/>
              <a:t>2</a:t>
            </a:r>
            <a:r>
              <a:rPr lang="en-US" sz="2000" dirty="0"/>
              <a:t> </a:t>
            </a:r>
            <a:r>
              <a:rPr lang="en-US" sz="2000" i="1" dirty="0" err="1"/>
              <a:t>dA</a:t>
            </a:r>
            <a:r>
              <a:rPr lang="en-US" sz="2000" dirty="0"/>
              <a:t>, which has the form of an integral of a distance squared over an area.</a:t>
            </a:r>
          </a:p>
          <a:p>
            <a:pPr lvl="1"/>
            <a:endParaRPr lang="en-US" dirty="0"/>
          </a:p>
          <a:p>
            <a:pPr marL="457200" lvl="1" indent="0">
              <a:buNone/>
            </a:pPr>
            <a:endParaRPr lang="en-US"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80577" y="1361588"/>
            <a:ext cx="2743200" cy="4376361"/>
          </a:xfrm>
          <a:prstGeom prst="rect">
            <a:avLst/>
          </a:prstGeom>
        </p:spPr>
      </p:pic>
    </p:spTree>
    <p:extLst>
      <p:ext uri="{BB962C8B-B14F-4D97-AF65-F5344CB8AC3E}">
        <p14:creationId xmlns:p14="http://schemas.microsoft.com/office/powerpoint/2010/main" val="3935775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A/4  Products of Inertia and Rotation of Axes</a:t>
            </a:r>
          </a:p>
        </p:txBody>
      </p:sp>
      <p:sp>
        <p:nvSpPr>
          <p:cNvPr id="3" name="Content Placeholder 2"/>
          <p:cNvSpPr>
            <a:spLocks noGrp="1"/>
          </p:cNvSpPr>
          <p:nvPr>
            <p:ph idx="1"/>
          </p:nvPr>
        </p:nvSpPr>
        <p:spPr/>
        <p:txBody>
          <a:bodyPr>
            <a:normAutofit/>
          </a:bodyPr>
          <a:lstStyle/>
          <a:p>
            <a:r>
              <a:rPr lang="en-US" dirty="0"/>
              <a:t>Definition</a:t>
            </a:r>
          </a:p>
          <a:p>
            <a:pPr lvl="1"/>
            <a:r>
              <a:rPr lang="en-US" i="1" dirty="0" err="1"/>
              <a:t>I</a:t>
            </a:r>
            <a:r>
              <a:rPr lang="en-US" i="1" baseline="-25000" dirty="0" err="1"/>
              <a:t>xy</a:t>
            </a:r>
            <a:r>
              <a:rPr lang="en-US" dirty="0"/>
              <a:t> = ∫ </a:t>
            </a:r>
            <a:r>
              <a:rPr lang="en-US" i="1" dirty="0" err="1"/>
              <a:t>xy</a:t>
            </a:r>
            <a:r>
              <a:rPr lang="en-US" dirty="0"/>
              <a:t> </a:t>
            </a:r>
            <a:r>
              <a:rPr lang="en-US" i="1" dirty="0" err="1"/>
              <a:t>dA</a:t>
            </a:r>
            <a:endParaRPr lang="en-US" i="1" dirty="0"/>
          </a:p>
          <a:p>
            <a:endParaRPr lang="en-US" dirty="0"/>
          </a:p>
          <a:p>
            <a:endParaRPr lang="en-US" dirty="0"/>
          </a:p>
          <a:p>
            <a:r>
              <a:rPr lang="en-US" dirty="0"/>
              <a:t>Dimensions and Units</a:t>
            </a:r>
          </a:p>
          <a:p>
            <a:pPr lvl="1">
              <a:spcBef>
                <a:spcPts val="1200"/>
              </a:spcBef>
              <a:spcAft>
                <a:spcPts val="1200"/>
              </a:spcAft>
            </a:pPr>
            <a:r>
              <a:rPr lang="en-US" dirty="0"/>
              <a:t>Length to the 4</a:t>
            </a:r>
            <a:r>
              <a:rPr lang="en-US" baseline="30000" dirty="0"/>
              <a:t>th</a:t>
            </a:r>
            <a:r>
              <a:rPr lang="en-US" dirty="0"/>
              <a:t> Power, </a:t>
            </a:r>
            <a:r>
              <a:rPr lang="en-US" i="1" dirty="0"/>
              <a:t>L</a:t>
            </a:r>
            <a:r>
              <a:rPr lang="en-US" baseline="30000" dirty="0"/>
              <a:t>4</a:t>
            </a:r>
            <a:endParaRPr lang="en-US" dirty="0"/>
          </a:p>
          <a:p>
            <a:pPr lvl="1">
              <a:spcBef>
                <a:spcPts val="1200"/>
              </a:spcBef>
              <a:spcAft>
                <a:spcPts val="1200"/>
              </a:spcAft>
            </a:pPr>
            <a:r>
              <a:rPr lang="en-US" dirty="0"/>
              <a:t>SI Units:  mm</a:t>
            </a:r>
            <a:r>
              <a:rPr lang="en-US" baseline="30000" dirty="0"/>
              <a:t>4</a:t>
            </a:r>
            <a:r>
              <a:rPr lang="en-US" dirty="0"/>
              <a:t> (most common)</a:t>
            </a:r>
          </a:p>
          <a:p>
            <a:pPr lvl="1">
              <a:spcBef>
                <a:spcPts val="1200"/>
              </a:spcBef>
              <a:spcAft>
                <a:spcPts val="1200"/>
              </a:spcAft>
            </a:pPr>
            <a:r>
              <a:rPr lang="en-US" dirty="0"/>
              <a:t>U.S. Customary Units:  in.</a:t>
            </a:r>
            <a:r>
              <a:rPr lang="en-US" baseline="30000" dirty="0"/>
              <a:t>4</a:t>
            </a:r>
            <a:r>
              <a:rPr lang="en-US" dirty="0"/>
              <a:t> (most common)</a:t>
            </a:r>
          </a:p>
          <a:p>
            <a:endParaRPr lang="en-US" i="1" dirty="0"/>
          </a:p>
          <a:p>
            <a:endParaRPr lang="en-US" i="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3400" y="1361588"/>
            <a:ext cx="3200400" cy="2143550"/>
          </a:xfrm>
          <a:prstGeom prst="rect">
            <a:avLst/>
          </a:prstGeom>
        </p:spPr>
      </p:pic>
    </p:spTree>
    <p:extLst>
      <p:ext uri="{BB962C8B-B14F-4D97-AF65-F5344CB8AC3E}">
        <p14:creationId xmlns:p14="http://schemas.microsoft.com/office/powerpoint/2010/main" val="33468737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Article A/4 – Comments About Products of Inertia</a:t>
            </a:r>
          </a:p>
        </p:txBody>
      </p:sp>
      <p:sp>
        <p:nvSpPr>
          <p:cNvPr id="3" name="Content Placeholder 2"/>
          <p:cNvSpPr>
            <a:spLocks noGrp="1"/>
          </p:cNvSpPr>
          <p:nvPr>
            <p:ph idx="1"/>
          </p:nvPr>
        </p:nvSpPr>
        <p:spPr>
          <a:xfrm>
            <a:off x="838200" y="1361588"/>
            <a:ext cx="7065184" cy="5288594"/>
          </a:xfrm>
        </p:spPr>
        <p:txBody>
          <a:bodyPr>
            <a:normAutofit/>
          </a:bodyPr>
          <a:lstStyle/>
          <a:p>
            <a:pPr algn="just">
              <a:spcBef>
                <a:spcPts val="1200"/>
              </a:spcBef>
              <a:spcAft>
                <a:spcPts val="1200"/>
              </a:spcAft>
            </a:pPr>
            <a:r>
              <a:rPr lang="en-US" sz="2400" dirty="0"/>
              <a:t>A product of inertia can be positive, negative, or zero.</a:t>
            </a:r>
          </a:p>
          <a:p>
            <a:pPr algn="just">
              <a:spcBef>
                <a:spcPts val="1200"/>
              </a:spcBef>
              <a:spcAft>
                <a:spcPts val="1200"/>
              </a:spcAft>
            </a:pPr>
            <a:r>
              <a:rPr lang="en-US" sz="2400" dirty="0"/>
              <a:t>The product of inertia is zero whenever either of the reference axes is an axis of symmetry.  This is illustrated in the figure at right where the area is symmetric about the </a:t>
            </a:r>
            <a:r>
              <a:rPr lang="en-US" sz="2400" i="1" dirty="0"/>
              <a:t>x</a:t>
            </a:r>
            <a:r>
              <a:rPr lang="en-US" sz="2400" dirty="0"/>
              <a:t>-axis.</a:t>
            </a:r>
          </a:p>
          <a:p>
            <a:endParaRPr lang="en-US" i="1" dirty="0"/>
          </a:p>
          <a:p>
            <a:endParaRPr lang="en-US" i="1"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03384" y="1361588"/>
            <a:ext cx="3450416" cy="2947987"/>
          </a:xfrm>
          <a:prstGeom prst="rect">
            <a:avLst/>
          </a:prstGeom>
        </p:spPr>
      </p:pic>
    </p:spTree>
    <p:extLst>
      <p:ext uri="{BB962C8B-B14F-4D97-AF65-F5344CB8AC3E}">
        <p14:creationId xmlns:p14="http://schemas.microsoft.com/office/powerpoint/2010/main" val="5272332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A/4 – Transfer of Axes</a:t>
            </a:r>
          </a:p>
        </p:txBody>
      </p:sp>
      <p:sp>
        <p:nvSpPr>
          <p:cNvPr id="3" name="Content Placeholder 2"/>
          <p:cNvSpPr>
            <a:spLocks noGrp="1"/>
          </p:cNvSpPr>
          <p:nvPr>
            <p:ph idx="1"/>
          </p:nvPr>
        </p:nvSpPr>
        <p:spPr>
          <a:xfrm>
            <a:off x="838200" y="1361588"/>
            <a:ext cx="10515600" cy="5267812"/>
          </a:xfrm>
        </p:spPr>
        <p:txBody>
          <a:bodyPr>
            <a:normAutofit/>
          </a:bodyPr>
          <a:lstStyle/>
          <a:p>
            <a:r>
              <a:rPr lang="en-US" dirty="0"/>
              <a:t>Overview</a:t>
            </a:r>
          </a:p>
          <a:p>
            <a:endParaRPr lang="en-US" dirty="0"/>
          </a:p>
          <a:p>
            <a:endParaRPr lang="en-US" dirty="0"/>
          </a:p>
          <a:p>
            <a:r>
              <a:rPr lang="en-US" dirty="0"/>
              <a:t>Mathematics</a:t>
            </a:r>
          </a:p>
          <a:p>
            <a:endParaRPr lang="en-US" dirty="0"/>
          </a:p>
          <a:p>
            <a:endParaRPr lang="en-US" dirty="0"/>
          </a:p>
          <a:p>
            <a:endParaRPr lang="en-US" dirty="0"/>
          </a:p>
          <a:p>
            <a:r>
              <a:rPr lang="en-US" dirty="0"/>
              <a:t>Result</a:t>
            </a:r>
          </a:p>
          <a:p>
            <a:pPr lvl="1">
              <a:spcAft>
                <a:spcPts val="600"/>
              </a:spcAft>
            </a:pPr>
            <a:endParaRPr lang="en-US" dirty="0"/>
          </a:p>
          <a:p>
            <a:pPr marL="457200" lvl="1" indent="0">
              <a:buNone/>
            </a:pPr>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39000" y="1361588"/>
            <a:ext cx="4114800" cy="3032640"/>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3550994"/>
            <a:ext cx="5486400" cy="10668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5505451"/>
            <a:ext cx="2286000" cy="707571"/>
          </a:xfrm>
          <a:prstGeom prst="rect">
            <a:avLst/>
          </a:prstGeom>
        </p:spPr>
      </p:pic>
    </p:spTree>
    <p:extLst>
      <p:ext uri="{BB962C8B-B14F-4D97-AF65-F5344CB8AC3E}">
        <p14:creationId xmlns:p14="http://schemas.microsoft.com/office/powerpoint/2010/main" val="7052484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A/4 – Rotation of Axes (1 of 4)</a:t>
            </a:r>
          </a:p>
        </p:txBody>
      </p:sp>
      <p:sp>
        <p:nvSpPr>
          <p:cNvPr id="3" name="Content Placeholder 2"/>
          <p:cNvSpPr>
            <a:spLocks noGrp="1"/>
          </p:cNvSpPr>
          <p:nvPr>
            <p:ph idx="1"/>
          </p:nvPr>
        </p:nvSpPr>
        <p:spPr>
          <a:xfrm>
            <a:off x="838200" y="1361588"/>
            <a:ext cx="6254750" cy="5267812"/>
          </a:xfrm>
        </p:spPr>
        <p:txBody>
          <a:bodyPr>
            <a:normAutofit/>
          </a:bodyPr>
          <a:lstStyle/>
          <a:p>
            <a:r>
              <a:rPr lang="en-US" dirty="0"/>
              <a:t>Introduction</a:t>
            </a:r>
          </a:p>
          <a:p>
            <a:endParaRPr lang="en-US" dirty="0"/>
          </a:p>
          <a:p>
            <a:r>
              <a:rPr lang="en-US" dirty="0"/>
              <a:t>Moments of Inertia about Tilted Axes</a:t>
            </a:r>
          </a:p>
          <a:p>
            <a:endParaRPr lang="en-US" dirty="0"/>
          </a:p>
          <a:p>
            <a:endParaRPr lang="en-US" dirty="0"/>
          </a:p>
          <a:p>
            <a:endParaRPr lang="en-US" dirty="0"/>
          </a:p>
          <a:p>
            <a:pPr lvl="1">
              <a:spcAft>
                <a:spcPts val="600"/>
              </a:spcAft>
            </a:pPr>
            <a:endParaRPr lang="en-US" dirty="0"/>
          </a:p>
          <a:p>
            <a:pPr marL="457200" lvl="1" indent="0">
              <a:buNone/>
            </a:pPr>
            <a:endParaRPr lang="en-US" dirty="0"/>
          </a:p>
        </p:txBody>
      </p:sp>
      <p:pic>
        <p:nvPicPr>
          <p:cNvPr id="6" name="Picture 5"/>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96200" y="1361588"/>
            <a:ext cx="3657600" cy="2909587"/>
          </a:xfrm>
          <a:prstGeom prst="rect">
            <a:avLst/>
          </a:prstGeom>
        </p:spPr>
      </p:pic>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54200" y="2959417"/>
            <a:ext cx="4114800" cy="1203442"/>
          </a:xfrm>
          <a:prstGeom prst="rect">
            <a:avLst/>
          </a:prstGeom>
        </p:spPr>
      </p:pic>
    </p:spTree>
    <p:extLst>
      <p:ext uri="{BB962C8B-B14F-4D97-AF65-F5344CB8AC3E}">
        <p14:creationId xmlns:p14="http://schemas.microsoft.com/office/powerpoint/2010/main" val="2812283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A/4 – Rotation of Axes (2 of 4)</a:t>
            </a:r>
          </a:p>
        </p:txBody>
      </p:sp>
      <p:sp>
        <p:nvSpPr>
          <p:cNvPr id="3" name="Content Placeholder 2"/>
          <p:cNvSpPr>
            <a:spLocks noGrp="1"/>
          </p:cNvSpPr>
          <p:nvPr>
            <p:ph idx="1"/>
          </p:nvPr>
        </p:nvSpPr>
        <p:spPr>
          <a:xfrm>
            <a:off x="838200" y="1361588"/>
            <a:ext cx="6254750" cy="5267812"/>
          </a:xfrm>
        </p:spPr>
        <p:txBody>
          <a:bodyPr>
            <a:normAutofit/>
          </a:bodyPr>
          <a:lstStyle/>
          <a:p>
            <a:r>
              <a:rPr lang="en-US" dirty="0"/>
              <a:t>Trigonometric Identities of Importance</a:t>
            </a:r>
          </a:p>
          <a:p>
            <a:endParaRPr lang="en-US" dirty="0"/>
          </a:p>
          <a:p>
            <a:endParaRPr lang="en-US" dirty="0"/>
          </a:p>
          <a:p>
            <a:endParaRPr lang="en-US" dirty="0"/>
          </a:p>
          <a:p>
            <a:r>
              <a:rPr lang="en-US" dirty="0"/>
              <a:t>Substitution and Simplification</a:t>
            </a:r>
          </a:p>
          <a:p>
            <a:endParaRPr lang="en-US" dirty="0"/>
          </a:p>
          <a:p>
            <a:endParaRPr lang="en-US" dirty="0"/>
          </a:p>
          <a:p>
            <a:endParaRPr lang="en-US" dirty="0"/>
          </a:p>
          <a:p>
            <a:pPr lvl="1">
              <a:spcAft>
                <a:spcPts val="600"/>
              </a:spcAft>
            </a:pPr>
            <a:endParaRPr lang="en-US" dirty="0"/>
          </a:p>
          <a:p>
            <a:pPr marL="457200" lvl="1" indent="0">
              <a:buNone/>
            </a:pPr>
            <a:endParaRPr lang="en-US" dirty="0"/>
          </a:p>
        </p:txBody>
      </p:sp>
      <p:pic>
        <p:nvPicPr>
          <p:cNvPr id="6" name="Picture 5"/>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96200" y="1361588"/>
            <a:ext cx="3657600" cy="2909587"/>
          </a:xfrm>
          <a:prstGeom prst="rect">
            <a:avLst/>
          </a:prstGeom>
        </p:spPr>
      </p:pic>
      <p:pic>
        <p:nvPicPr>
          <p:cNvPr id="4" name="Picture 3"/>
          <p:cNvPicPr>
            <a:picLocks noChangeAspect="1"/>
          </p:cNvPicPr>
          <p:nvPr/>
        </p:nvPicPr>
        <p:blipFill>
          <a:blip r:embed="rId3">
            <a:clrChange>
              <a:clrFrom>
                <a:srgbClr val="FFFFFF"/>
              </a:clrFrom>
              <a:clrTo>
                <a:srgbClr val="FFFFFF">
                  <a:alpha val="0"/>
                </a:srgbClr>
              </a:clrTo>
            </a:clrChange>
          </a:blip>
          <a:stretch>
            <a:fillRect/>
          </a:stretch>
        </p:blipFill>
        <p:spPr>
          <a:xfrm>
            <a:off x="1908175" y="2212940"/>
            <a:ext cx="4114800" cy="60344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8175" y="4052644"/>
            <a:ext cx="4114800" cy="1543784"/>
          </a:xfrm>
          <a:prstGeom prst="rect">
            <a:avLst/>
          </a:prstGeom>
        </p:spPr>
      </p:pic>
    </p:spTree>
    <p:extLst>
      <p:ext uri="{BB962C8B-B14F-4D97-AF65-F5344CB8AC3E}">
        <p14:creationId xmlns:p14="http://schemas.microsoft.com/office/powerpoint/2010/main" val="1143490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A/4 – Rotation of Axes (3 of 4)</a:t>
            </a:r>
          </a:p>
        </p:txBody>
      </p:sp>
      <p:sp>
        <p:nvSpPr>
          <p:cNvPr id="3" name="Content Placeholder 2"/>
          <p:cNvSpPr>
            <a:spLocks noGrp="1"/>
          </p:cNvSpPr>
          <p:nvPr>
            <p:ph idx="1"/>
          </p:nvPr>
        </p:nvSpPr>
        <p:spPr>
          <a:xfrm>
            <a:off x="838200" y="1361588"/>
            <a:ext cx="6254750" cy="5267812"/>
          </a:xfrm>
        </p:spPr>
        <p:txBody>
          <a:bodyPr>
            <a:normAutofit/>
          </a:bodyPr>
          <a:lstStyle/>
          <a:p>
            <a:r>
              <a:rPr lang="en-US" dirty="0"/>
              <a:t>Product of Inertia about Tilted Axes</a:t>
            </a:r>
          </a:p>
          <a:p>
            <a:endParaRPr lang="en-US" dirty="0"/>
          </a:p>
          <a:p>
            <a:endParaRPr lang="en-US" dirty="0"/>
          </a:p>
          <a:p>
            <a:endParaRPr lang="en-US" dirty="0"/>
          </a:p>
          <a:p>
            <a:r>
              <a:rPr lang="en-US" dirty="0"/>
              <a:t>Trigonometric Identities of Importance</a:t>
            </a:r>
          </a:p>
          <a:p>
            <a:endParaRPr lang="en-US" dirty="0"/>
          </a:p>
          <a:p>
            <a:endParaRPr lang="en-US" dirty="0"/>
          </a:p>
          <a:p>
            <a:r>
              <a:rPr lang="en-US" dirty="0"/>
              <a:t>Substitution and Simplification</a:t>
            </a:r>
          </a:p>
          <a:p>
            <a:endParaRPr lang="en-US" dirty="0"/>
          </a:p>
          <a:p>
            <a:endParaRPr lang="en-US" dirty="0"/>
          </a:p>
          <a:p>
            <a:endParaRPr lang="en-US" dirty="0"/>
          </a:p>
          <a:p>
            <a:pPr lvl="1">
              <a:spcAft>
                <a:spcPts val="600"/>
              </a:spcAft>
            </a:pPr>
            <a:endParaRPr lang="en-US" dirty="0"/>
          </a:p>
          <a:p>
            <a:pPr marL="457200" lvl="1" indent="0">
              <a:buNone/>
            </a:pPr>
            <a:endParaRPr lang="en-US" dirty="0"/>
          </a:p>
        </p:txBody>
      </p:sp>
      <p:pic>
        <p:nvPicPr>
          <p:cNvPr id="6" name="Picture 5"/>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96200" y="1361588"/>
            <a:ext cx="3657600" cy="2909587"/>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35049" y="2173287"/>
            <a:ext cx="5861051" cy="501701"/>
          </a:xfrm>
          <a:prstGeom prst="rect">
            <a:avLst/>
          </a:prstGeom>
        </p:spPr>
      </p:pic>
      <p:pic>
        <p:nvPicPr>
          <p:cNvPr id="10" name="Picture 9"/>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78383" y="4150987"/>
            <a:ext cx="4574382" cy="443576"/>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5374" y="5561012"/>
            <a:ext cx="3200400" cy="828273"/>
          </a:xfrm>
          <a:prstGeom prst="rect">
            <a:avLst/>
          </a:prstGeom>
        </p:spPr>
      </p:pic>
    </p:spTree>
    <p:extLst>
      <p:ext uri="{BB962C8B-B14F-4D97-AF65-F5344CB8AC3E}">
        <p14:creationId xmlns:p14="http://schemas.microsoft.com/office/powerpoint/2010/main" val="12173734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A/4 – Rotation of Axes (4 of 4)</a:t>
            </a:r>
          </a:p>
        </p:txBody>
      </p:sp>
      <p:sp>
        <p:nvSpPr>
          <p:cNvPr id="3" name="Content Placeholder 2"/>
          <p:cNvSpPr>
            <a:spLocks noGrp="1"/>
          </p:cNvSpPr>
          <p:nvPr>
            <p:ph idx="1"/>
          </p:nvPr>
        </p:nvSpPr>
        <p:spPr>
          <a:xfrm>
            <a:off x="838200" y="1361588"/>
            <a:ext cx="6254750" cy="5267812"/>
          </a:xfrm>
        </p:spPr>
        <p:txBody>
          <a:bodyPr>
            <a:normAutofit/>
          </a:bodyPr>
          <a:lstStyle/>
          <a:p>
            <a:r>
              <a:rPr lang="en-US" dirty="0"/>
              <a:t>Angle for Principal Axes of Inertia</a:t>
            </a:r>
          </a:p>
          <a:p>
            <a:endParaRPr lang="en-US" dirty="0"/>
          </a:p>
          <a:p>
            <a:endParaRPr lang="en-US" dirty="0"/>
          </a:p>
          <a:p>
            <a:endParaRPr lang="en-US" dirty="0"/>
          </a:p>
          <a:p>
            <a:endParaRPr lang="en-US" dirty="0"/>
          </a:p>
          <a:p>
            <a:r>
              <a:rPr lang="en-US" dirty="0"/>
              <a:t>Principal Moments of Inertia</a:t>
            </a:r>
          </a:p>
        </p:txBody>
      </p:sp>
      <p:pic>
        <p:nvPicPr>
          <p:cNvPr id="6" name="Picture 5"/>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96200" y="1361588"/>
            <a:ext cx="3657600" cy="2909587"/>
          </a:xfrm>
          <a:prstGeom prst="rect">
            <a:avLst/>
          </a:prstGeom>
        </p:spPr>
      </p:pic>
      <p:pic>
        <p:nvPicPr>
          <p:cNvPr id="9" name="Picture 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92491" y="2116150"/>
            <a:ext cx="3546165" cy="58550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1173" y="2685508"/>
            <a:ext cx="1828800" cy="85853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9613" y="4637087"/>
            <a:ext cx="3931920" cy="1566765"/>
          </a:xfrm>
          <a:prstGeom prst="rect">
            <a:avLst/>
          </a:prstGeom>
        </p:spPr>
      </p:pic>
    </p:spTree>
    <p:extLst>
      <p:ext uri="{BB962C8B-B14F-4D97-AF65-F5344CB8AC3E}">
        <p14:creationId xmlns:p14="http://schemas.microsoft.com/office/powerpoint/2010/main" val="3420913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A/4 – Mohr’s Circle of Inertia (1 of 2)</a:t>
            </a:r>
          </a:p>
        </p:txBody>
      </p:sp>
      <p:sp>
        <p:nvSpPr>
          <p:cNvPr id="3" name="Content Placeholder 2"/>
          <p:cNvSpPr>
            <a:spLocks noGrp="1"/>
          </p:cNvSpPr>
          <p:nvPr>
            <p:ph idx="1"/>
          </p:nvPr>
        </p:nvSpPr>
        <p:spPr>
          <a:xfrm>
            <a:off x="838200" y="1361588"/>
            <a:ext cx="6254750" cy="5267812"/>
          </a:xfrm>
        </p:spPr>
        <p:txBody>
          <a:bodyPr>
            <a:normAutofit/>
          </a:bodyPr>
          <a:lstStyle/>
          <a:p>
            <a:r>
              <a:rPr lang="en-US" dirty="0"/>
              <a:t>Illustration</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10200" y="1289741"/>
            <a:ext cx="5943600" cy="4420906"/>
          </a:xfrm>
          <a:prstGeom prst="rect">
            <a:avLst/>
          </a:prstGeom>
        </p:spPr>
      </p:pic>
    </p:spTree>
    <p:extLst>
      <p:ext uri="{BB962C8B-B14F-4D97-AF65-F5344CB8AC3E}">
        <p14:creationId xmlns:p14="http://schemas.microsoft.com/office/powerpoint/2010/main" val="20697013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A/4 – Mohr’s Circle of Inertia (2 of 2)</a:t>
            </a:r>
          </a:p>
        </p:txBody>
      </p:sp>
      <p:sp>
        <p:nvSpPr>
          <p:cNvPr id="3" name="Content Placeholder 2"/>
          <p:cNvSpPr>
            <a:spLocks noGrp="1"/>
          </p:cNvSpPr>
          <p:nvPr>
            <p:ph idx="1"/>
          </p:nvPr>
        </p:nvSpPr>
        <p:spPr>
          <a:xfrm>
            <a:off x="838200" y="1361588"/>
            <a:ext cx="10515600" cy="5267812"/>
          </a:xfrm>
        </p:spPr>
        <p:txBody>
          <a:bodyPr>
            <a:normAutofit/>
          </a:bodyPr>
          <a:lstStyle/>
          <a:p>
            <a:r>
              <a:rPr lang="en-US" dirty="0"/>
              <a:t>Procedure</a:t>
            </a:r>
          </a:p>
          <a:p>
            <a:pPr marL="571500" lvl="1" indent="-342900">
              <a:buFont typeface="+mj-lt"/>
              <a:buAutoNum type="arabicPeriod"/>
            </a:pPr>
            <a:r>
              <a:rPr lang="en-US" sz="2000" dirty="0"/>
              <a:t>Sketch a horizontal axis for the measurement of moments of inertia and a vertical axis for the measurement of products of inertia.</a:t>
            </a:r>
          </a:p>
          <a:p>
            <a:pPr marL="571500" lvl="1" indent="-342900">
              <a:buFont typeface="+mj-lt"/>
              <a:buAutoNum type="arabicPeriod"/>
            </a:pPr>
            <a:r>
              <a:rPr lang="en-US" sz="2000" dirty="0"/>
              <a:t>Plot point </a:t>
            </a:r>
            <a:r>
              <a:rPr lang="en-US" sz="2000" i="1" dirty="0"/>
              <a:t>A</a:t>
            </a:r>
            <a:r>
              <a:rPr lang="en-US" sz="2000" dirty="0"/>
              <a:t> which has coordinates (</a:t>
            </a:r>
            <a:r>
              <a:rPr lang="en-US" sz="2000" i="1" dirty="0"/>
              <a:t>I</a:t>
            </a:r>
            <a:r>
              <a:rPr lang="en-US" sz="2000" i="1" baseline="-25000" dirty="0"/>
              <a:t>x</a:t>
            </a:r>
            <a:r>
              <a:rPr lang="en-US" sz="2000" dirty="0"/>
              <a:t>, </a:t>
            </a:r>
            <a:r>
              <a:rPr lang="en-US" sz="2000" i="1" dirty="0" err="1"/>
              <a:t>I</a:t>
            </a:r>
            <a:r>
              <a:rPr lang="en-US" sz="2000" i="1" baseline="-25000" dirty="0" err="1"/>
              <a:t>xy</a:t>
            </a:r>
            <a:r>
              <a:rPr lang="en-US" sz="2000" dirty="0"/>
              <a:t>) and point </a:t>
            </a:r>
            <a:r>
              <a:rPr lang="en-US" sz="2000" i="1" dirty="0"/>
              <a:t>B</a:t>
            </a:r>
            <a:r>
              <a:rPr lang="en-US" sz="2000" dirty="0"/>
              <a:t> which has coordinates (</a:t>
            </a:r>
            <a:r>
              <a:rPr lang="en-US" sz="2000" i="1" dirty="0" err="1"/>
              <a:t>I</a:t>
            </a:r>
            <a:r>
              <a:rPr lang="en-US" sz="2000" i="1" baseline="-25000" dirty="0" err="1"/>
              <a:t>y</a:t>
            </a:r>
            <a:r>
              <a:rPr lang="en-US" sz="2000" dirty="0"/>
              <a:t>, -</a:t>
            </a:r>
            <a:r>
              <a:rPr lang="en-US" sz="2000" i="1" dirty="0" err="1"/>
              <a:t>I</a:t>
            </a:r>
            <a:r>
              <a:rPr lang="en-US" sz="2000" i="1" baseline="-25000" dirty="0" err="1"/>
              <a:t>xy</a:t>
            </a:r>
            <a:r>
              <a:rPr lang="en-US" sz="2000" dirty="0"/>
              <a:t>).</a:t>
            </a:r>
          </a:p>
          <a:p>
            <a:pPr marL="571500" lvl="1" indent="-342900">
              <a:buFont typeface="+mj-lt"/>
              <a:buAutoNum type="arabicPeriod"/>
            </a:pPr>
            <a:r>
              <a:rPr lang="en-US" sz="2000" dirty="0"/>
              <a:t>Sketch a line between points </a:t>
            </a:r>
            <a:r>
              <a:rPr lang="en-US" sz="2000" i="1" dirty="0"/>
              <a:t>A</a:t>
            </a:r>
            <a:r>
              <a:rPr lang="en-US" sz="2000" dirty="0"/>
              <a:t> and </a:t>
            </a:r>
            <a:r>
              <a:rPr lang="en-US" sz="2000" i="1" dirty="0"/>
              <a:t>B</a:t>
            </a:r>
            <a:r>
              <a:rPr lang="en-US" sz="2000" dirty="0"/>
              <a:t> and then draw a circle with these two points as the extremities of a diameter. </a:t>
            </a:r>
          </a:p>
          <a:p>
            <a:r>
              <a:rPr lang="en-US" sz="2400" dirty="0"/>
              <a:t>Calculated Quantities</a:t>
            </a:r>
          </a:p>
          <a:p>
            <a:pPr marL="571500" lvl="1" indent="-342900">
              <a:buFont typeface="+mj-lt"/>
              <a:buAutoNum type="arabicPeriod"/>
            </a:pPr>
            <a:r>
              <a:rPr lang="en-US" sz="2000" dirty="0"/>
              <a:t>The angle from radius </a:t>
            </a:r>
            <a:r>
              <a:rPr lang="en-US" sz="2000" i="1" dirty="0"/>
              <a:t>OA</a:t>
            </a:r>
            <a:r>
              <a:rPr lang="en-US" sz="2000" dirty="0"/>
              <a:t> to the horizontal axis is 2</a:t>
            </a:r>
            <a:r>
              <a:rPr lang="el-GR" sz="2000" i="1" dirty="0"/>
              <a:t>α</a:t>
            </a:r>
            <a:r>
              <a:rPr lang="en-US" sz="2000" dirty="0"/>
              <a:t> or twice the angle from the </a:t>
            </a:r>
            <a:r>
              <a:rPr lang="en-US" sz="2000" i="1" dirty="0"/>
              <a:t>x</a:t>
            </a:r>
            <a:r>
              <a:rPr lang="en-US" sz="2000" dirty="0"/>
              <a:t>-axis of the area in question to the axis of maximum moment of inertia.  The angle on the diagram and the angle on the area are both measured in the same sense. </a:t>
            </a:r>
          </a:p>
          <a:p>
            <a:pPr marL="571500" lvl="1" indent="-342900">
              <a:buFont typeface="+mj-lt"/>
              <a:buAutoNum type="arabicPeriod"/>
            </a:pPr>
            <a:r>
              <a:rPr lang="en-US" sz="2000" dirty="0"/>
              <a:t>The coordinates of any point </a:t>
            </a:r>
            <a:r>
              <a:rPr lang="en-US" sz="2000" i="1" dirty="0"/>
              <a:t>C</a:t>
            </a:r>
            <a:r>
              <a:rPr lang="en-US" sz="2000" dirty="0"/>
              <a:t> are (</a:t>
            </a:r>
            <a:r>
              <a:rPr lang="en-US" sz="2000" i="1" dirty="0"/>
              <a:t>I</a:t>
            </a:r>
            <a:r>
              <a:rPr lang="en-US" sz="2000" i="1" baseline="-25000" dirty="0"/>
              <a:t>x</a:t>
            </a:r>
            <a:r>
              <a:rPr lang="en-US" sz="2000" baseline="-25000" dirty="0"/>
              <a:t>′</a:t>
            </a:r>
            <a:r>
              <a:rPr lang="en-US" sz="2000" dirty="0"/>
              <a:t>, </a:t>
            </a:r>
            <a:r>
              <a:rPr lang="en-US" sz="2000" i="1" dirty="0" err="1"/>
              <a:t>I</a:t>
            </a:r>
            <a:r>
              <a:rPr lang="en-US" sz="2000" i="1" baseline="-25000" dirty="0" err="1"/>
              <a:t>x</a:t>
            </a:r>
            <a:r>
              <a:rPr lang="en-US" sz="2000" baseline="-25000" dirty="0" err="1"/>
              <a:t>′</a:t>
            </a:r>
            <a:r>
              <a:rPr lang="en-US" sz="2000" i="1" baseline="-25000" dirty="0" err="1"/>
              <a:t>y</a:t>
            </a:r>
            <a:r>
              <a:rPr lang="en-US" sz="2000" baseline="-25000" dirty="0"/>
              <a:t>′</a:t>
            </a:r>
            <a:r>
              <a:rPr lang="en-US" sz="2000" dirty="0"/>
              <a:t>), and those of corresponding point </a:t>
            </a:r>
            <a:r>
              <a:rPr lang="en-US" sz="2000" i="1" dirty="0"/>
              <a:t>D</a:t>
            </a:r>
            <a:r>
              <a:rPr lang="en-US" sz="2000" dirty="0"/>
              <a:t> are (</a:t>
            </a:r>
            <a:r>
              <a:rPr lang="en-US" sz="2000" i="1" dirty="0" err="1"/>
              <a:t>I</a:t>
            </a:r>
            <a:r>
              <a:rPr lang="en-US" sz="2000" i="1" baseline="-25000" dirty="0" err="1"/>
              <a:t>y</a:t>
            </a:r>
            <a:r>
              <a:rPr lang="en-US" sz="2000" baseline="-25000" dirty="0"/>
              <a:t>′</a:t>
            </a:r>
            <a:r>
              <a:rPr lang="en-US" sz="2000" dirty="0"/>
              <a:t>, -</a:t>
            </a:r>
            <a:r>
              <a:rPr lang="en-US" sz="2000" i="1" dirty="0" err="1"/>
              <a:t>I</a:t>
            </a:r>
            <a:r>
              <a:rPr lang="en-US" sz="2000" i="1" baseline="-25000" dirty="0" err="1"/>
              <a:t>x</a:t>
            </a:r>
            <a:r>
              <a:rPr lang="en-US" sz="2000" baseline="-25000" dirty="0" err="1"/>
              <a:t>′</a:t>
            </a:r>
            <a:r>
              <a:rPr lang="en-US" sz="2000" i="1" baseline="-25000" dirty="0" err="1"/>
              <a:t>y</a:t>
            </a:r>
            <a:r>
              <a:rPr lang="en-US" sz="2000" baseline="-25000" dirty="0"/>
              <a:t>′</a:t>
            </a:r>
            <a:r>
              <a:rPr lang="en-US" sz="2000" dirty="0"/>
              <a:t>), and can be found by rotating the </a:t>
            </a:r>
            <a:r>
              <a:rPr lang="en-US" sz="2000" dirty="0" err="1"/>
              <a:t>diametral</a:t>
            </a:r>
            <a:r>
              <a:rPr lang="en-US" sz="2000" dirty="0"/>
              <a:t> line sketched previously through the angle 2</a:t>
            </a:r>
            <a:r>
              <a:rPr lang="el-GR" sz="2000" i="1" dirty="0"/>
              <a:t>θ</a:t>
            </a:r>
            <a:r>
              <a:rPr lang="en-US" sz="2000" dirty="0"/>
              <a:t> in the correct sense. </a:t>
            </a:r>
          </a:p>
          <a:p>
            <a:pPr marL="571500" lvl="1" indent="-342900">
              <a:buFont typeface="+mj-lt"/>
              <a:buAutoNum type="arabicPeriod"/>
            </a:pPr>
            <a:r>
              <a:rPr lang="en-US" sz="2000" dirty="0"/>
              <a:t>The radius of the circle, maximum and minimum moments of inertia, and intermediate moments of inertia can be calculated using the geometry of the sketch.</a:t>
            </a:r>
          </a:p>
        </p:txBody>
      </p:sp>
    </p:spTree>
    <p:extLst>
      <p:ext uri="{BB962C8B-B14F-4D97-AF65-F5344CB8AC3E}">
        <p14:creationId xmlns:p14="http://schemas.microsoft.com/office/powerpoint/2010/main" val="3414387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A/4 – Sample Problem A/9 (1 of 2)</a:t>
            </a:r>
          </a:p>
        </p:txBody>
      </p:sp>
      <p:sp>
        <p:nvSpPr>
          <p:cNvPr id="3" name="Content Placeholder 2"/>
          <p:cNvSpPr>
            <a:spLocks noGrp="1"/>
          </p:cNvSpPr>
          <p:nvPr>
            <p:ph idx="1"/>
          </p:nvPr>
        </p:nvSpPr>
        <p:spPr/>
        <p:txBody>
          <a:bodyPr/>
          <a:lstStyle/>
          <a:p>
            <a:r>
              <a:rPr lang="en-US" dirty="0"/>
              <a:t>Problem Statement</a:t>
            </a:r>
          </a:p>
          <a:p>
            <a:pPr marL="457200" lvl="1" indent="0">
              <a:buNone/>
            </a:pPr>
            <a:r>
              <a:rPr lang="en-US" sz="2000" dirty="0"/>
              <a:t>Determine the product of inertia of the rectangular area with centroid at </a:t>
            </a:r>
            <a:r>
              <a:rPr lang="en-US" sz="2000" i="1" dirty="0"/>
              <a:t>C </a:t>
            </a:r>
            <a:r>
              <a:rPr lang="en-US" sz="2000" dirty="0"/>
              <a:t>with respect to the </a:t>
            </a:r>
            <a:r>
              <a:rPr lang="en-US" sz="2000" i="1" dirty="0"/>
              <a:t>x</a:t>
            </a:r>
            <a:r>
              <a:rPr lang="en-US" sz="2000" dirty="0"/>
              <a:t>-</a:t>
            </a:r>
            <a:r>
              <a:rPr lang="en-US" sz="2000" i="1" dirty="0"/>
              <a:t>y </a:t>
            </a:r>
            <a:r>
              <a:rPr lang="en-US" sz="2000" dirty="0"/>
              <a:t>axes parallel to its sides.</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1023" y="2709019"/>
            <a:ext cx="2286000" cy="2593731"/>
          </a:xfrm>
          <a:prstGeom prst="rect">
            <a:avLst/>
          </a:prstGeom>
        </p:spPr>
      </p:pic>
    </p:spTree>
    <p:extLst>
      <p:ext uri="{BB962C8B-B14F-4D97-AF65-F5344CB8AC3E}">
        <p14:creationId xmlns:p14="http://schemas.microsoft.com/office/powerpoint/2010/main" val="818086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Article A/1 – Physical Origin of the Calculation (3 of 3)</a:t>
            </a:r>
          </a:p>
        </p:txBody>
      </p:sp>
      <p:sp>
        <p:nvSpPr>
          <p:cNvPr id="3" name="Content Placeholder 2"/>
          <p:cNvSpPr>
            <a:spLocks noGrp="1"/>
          </p:cNvSpPr>
          <p:nvPr>
            <p:ph idx="1"/>
          </p:nvPr>
        </p:nvSpPr>
        <p:spPr>
          <a:xfrm>
            <a:off x="838200" y="1361588"/>
            <a:ext cx="7752347" cy="5288594"/>
          </a:xfrm>
        </p:spPr>
        <p:txBody>
          <a:bodyPr>
            <a:normAutofit/>
          </a:bodyPr>
          <a:lstStyle/>
          <a:p>
            <a:r>
              <a:rPr lang="en-US" dirty="0"/>
              <a:t>Example with Shafts in Torsion</a:t>
            </a:r>
          </a:p>
          <a:p>
            <a:pPr lvl="1" algn="just">
              <a:spcAft>
                <a:spcPts val="1200"/>
              </a:spcAft>
            </a:pPr>
            <a:r>
              <a:rPr lang="en-US" sz="2000" dirty="0"/>
              <a:t>Consider the shear stress distribution acting on a transverse section of a shaft subjected to equal and opposite torsional moments applied to its ends.</a:t>
            </a:r>
          </a:p>
          <a:p>
            <a:pPr lvl="1" algn="just">
              <a:spcAft>
                <a:spcPts val="1200"/>
              </a:spcAft>
            </a:pPr>
            <a:r>
              <a:rPr lang="en-US" sz="2000" dirty="0"/>
              <a:t>Within the elastic limit of the material, this moment is resisted at each cross section of the shaft by a distribution of tangential or shear stress </a:t>
            </a:r>
            <a:r>
              <a:rPr lang="el-GR" sz="2000" i="1" dirty="0"/>
              <a:t>τ</a:t>
            </a:r>
            <a:r>
              <a:rPr lang="en-US" sz="2000" dirty="0"/>
              <a:t>, which is proportional to the radial distance </a:t>
            </a:r>
            <a:r>
              <a:rPr lang="en-US" sz="2000" i="1" dirty="0"/>
              <a:t>r </a:t>
            </a:r>
            <a:r>
              <a:rPr lang="en-US" sz="2000" dirty="0"/>
              <a:t>from the center of the shaft.  Thus, </a:t>
            </a:r>
            <a:r>
              <a:rPr lang="el-GR" sz="2000" i="1" dirty="0"/>
              <a:t>τ</a:t>
            </a:r>
            <a:r>
              <a:rPr lang="en-US" sz="2000" i="1" dirty="0"/>
              <a:t> = kr. </a:t>
            </a:r>
            <a:endParaRPr lang="en-US" sz="2000" dirty="0"/>
          </a:p>
          <a:p>
            <a:pPr lvl="1" algn="just">
              <a:spcAft>
                <a:spcPts val="1200"/>
              </a:spcAft>
            </a:pPr>
            <a:r>
              <a:rPr lang="en-US" sz="2000" dirty="0"/>
              <a:t>The shear stress </a:t>
            </a:r>
            <a:r>
              <a:rPr lang="el-GR" sz="2000" i="1" dirty="0"/>
              <a:t>τ</a:t>
            </a:r>
            <a:r>
              <a:rPr lang="en-US" sz="2000" dirty="0"/>
              <a:t> acting over a differential area </a:t>
            </a:r>
            <a:r>
              <a:rPr lang="en-US" sz="2000" i="1" dirty="0" err="1"/>
              <a:t>dA</a:t>
            </a:r>
            <a:r>
              <a:rPr lang="en-US" sz="2000" dirty="0"/>
              <a:t> will produce a differential force </a:t>
            </a:r>
            <a:r>
              <a:rPr lang="en-US" sz="2000" i="1" dirty="0" err="1"/>
              <a:t>dF</a:t>
            </a:r>
            <a:r>
              <a:rPr lang="en-US" sz="2000" dirty="0"/>
              <a:t> = </a:t>
            </a:r>
            <a:r>
              <a:rPr lang="el-GR" sz="2000" i="1" dirty="0"/>
              <a:t>τ</a:t>
            </a:r>
            <a:r>
              <a:rPr lang="en-US" sz="2000" dirty="0"/>
              <a:t> </a:t>
            </a:r>
            <a:r>
              <a:rPr lang="en-US" sz="2000" i="1" dirty="0" err="1"/>
              <a:t>dA</a:t>
            </a:r>
            <a:r>
              <a:rPr lang="en-US" sz="2000" dirty="0"/>
              <a:t> = </a:t>
            </a:r>
            <a:r>
              <a:rPr lang="en-US" sz="2000" i="1" dirty="0" err="1"/>
              <a:t>kr</a:t>
            </a:r>
            <a:r>
              <a:rPr lang="en-US" sz="2000" i="1" dirty="0"/>
              <a:t> </a:t>
            </a:r>
            <a:r>
              <a:rPr lang="en-US" sz="2000" i="1" dirty="0" err="1"/>
              <a:t>dA</a:t>
            </a:r>
            <a:r>
              <a:rPr lang="en-US" sz="2000" dirty="0" err="1"/>
              <a:t>.</a:t>
            </a:r>
            <a:endParaRPr lang="en-US" sz="2000" dirty="0"/>
          </a:p>
          <a:p>
            <a:pPr lvl="1" algn="just">
              <a:spcAft>
                <a:spcPts val="1200"/>
              </a:spcAft>
            </a:pPr>
            <a:r>
              <a:rPr lang="en-US" sz="2000" dirty="0"/>
              <a:t>The moment of this differential force about the shaft axis </a:t>
            </a:r>
            <a:r>
              <a:rPr lang="en-US" sz="2000" i="1" dirty="0"/>
              <a:t>O-O</a:t>
            </a:r>
            <a:r>
              <a:rPr lang="en-US" sz="2000" dirty="0"/>
              <a:t> can be written as </a:t>
            </a:r>
            <a:r>
              <a:rPr lang="en-US" sz="2000" i="1" dirty="0" err="1"/>
              <a:t>dM</a:t>
            </a:r>
            <a:r>
              <a:rPr lang="en-US" sz="2000" dirty="0"/>
              <a:t> = </a:t>
            </a:r>
            <a:r>
              <a:rPr lang="en-US" sz="2000" i="1" dirty="0"/>
              <a:t>r</a:t>
            </a:r>
            <a:r>
              <a:rPr lang="en-US" sz="2000" dirty="0"/>
              <a:t> </a:t>
            </a:r>
            <a:r>
              <a:rPr lang="en-US" sz="2000" i="1" dirty="0" err="1"/>
              <a:t>dF</a:t>
            </a:r>
            <a:r>
              <a:rPr lang="en-US" sz="2000" dirty="0"/>
              <a:t> = </a:t>
            </a:r>
            <a:r>
              <a:rPr lang="en-US" sz="2000" i="1" dirty="0"/>
              <a:t>r</a:t>
            </a:r>
            <a:r>
              <a:rPr lang="el-GR" sz="2000" i="1" dirty="0"/>
              <a:t>τ</a:t>
            </a:r>
            <a:r>
              <a:rPr lang="en-US" sz="2000" dirty="0"/>
              <a:t> </a:t>
            </a:r>
            <a:r>
              <a:rPr lang="en-US" sz="2000" i="1" dirty="0" err="1"/>
              <a:t>dA</a:t>
            </a:r>
            <a:r>
              <a:rPr lang="en-US" sz="2000" dirty="0"/>
              <a:t> = </a:t>
            </a:r>
            <a:r>
              <a:rPr lang="en-US" sz="2000" i="1" dirty="0"/>
              <a:t>kr</a:t>
            </a:r>
            <a:r>
              <a:rPr lang="en-US" sz="2000" baseline="30000" dirty="0"/>
              <a:t>2</a:t>
            </a:r>
            <a:r>
              <a:rPr lang="en-US" sz="2000" dirty="0"/>
              <a:t> </a:t>
            </a:r>
            <a:r>
              <a:rPr lang="en-US" sz="2000" i="1" dirty="0" err="1"/>
              <a:t>dA</a:t>
            </a:r>
            <a:r>
              <a:rPr lang="en-US" sz="2000" dirty="0" err="1"/>
              <a:t>.</a:t>
            </a:r>
            <a:endParaRPr lang="en-US" sz="2000" dirty="0"/>
          </a:p>
          <a:p>
            <a:pPr lvl="1" algn="just">
              <a:spcAft>
                <a:spcPts val="1200"/>
              </a:spcAft>
            </a:pPr>
            <a:r>
              <a:rPr lang="en-US" sz="2000" dirty="0"/>
              <a:t>The total moment </a:t>
            </a:r>
            <a:r>
              <a:rPr lang="en-US" sz="2000" i="1" dirty="0"/>
              <a:t>M</a:t>
            </a:r>
            <a:r>
              <a:rPr lang="en-US" sz="2000" dirty="0"/>
              <a:t> = ∫</a:t>
            </a:r>
            <a:r>
              <a:rPr lang="en-US" sz="2000" i="1" dirty="0" err="1"/>
              <a:t>dM</a:t>
            </a:r>
            <a:r>
              <a:rPr lang="en-US" sz="2000" dirty="0"/>
              <a:t> = ∫</a:t>
            </a:r>
            <a:r>
              <a:rPr lang="en-US" sz="2000" i="1" dirty="0"/>
              <a:t> kr</a:t>
            </a:r>
            <a:r>
              <a:rPr lang="en-US" sz="2000" baseline="30000" dirty="0"/>
              <a:t>2</a:t>
            </a:r>
            <a:r>
              <a:rPr lang="en-US" sz="2000" dirty="0"/>
              <a:t> </a:t>
            </a:r>
            <a:r>
              <a:rPr lang="en-US" sz="2000" i="1" dirty="0" err="1"/>
              <a:t>dA</a:t>
            </a:r>
            <a:r>
              <a:rPr lang="en-US" sz="2000" dirty="0"/>
              <a:t>, which has the form of an integral of a distance squared over an area.</a:t>
            </a:r>
          </a:p>
          <a:p>
            <a:pPr lvl="1"/>
            <a:endParaRPr lang="en-US" dirty="0"/>
          </a:p>
          <a:p>
            <a:pPr marL="457200" lvl="1" indent="0">
              <a:buNone/>
            </a:pPr>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18612" y="1361588"/>
            <a:ext cx="2514600" cy="2884216"/>
          </a:xfrm>
          <a:prstGeom prst="rect">
            <a:avLst/>
          </a:prstGeom>
        </p:spPr>
      </p:pic>
    </p:spTree>
    <p:extLst>
      <p:ext uri="{BB962C8B-B14F-4D97-AF65-F5344CB8AC3E}">
        <p14:creationId xmlns:p14="http://schemas.microsoft.com/office/powerpoint/2010/main" val="39737700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A/4 – Sample Problem A/9 (2 of 2)</a:t>
            </a:r>
          </a:p>
        </p:txBody>
      </p:sp>
      <p:sp>
        <p:nvSpPr>
          <p:cNvPr id="3" name="Content Placeholder 2"/>
          <p:cNvSpPr>
            <a:spLocks noGrp="1"/>
          </p:cNvSpPr>
          <p:nvPr>
            <p:ph idx="1"/>
          </p:nvPr>
        </p:nvSpPr>
        <p:spPr/>
        <p:txBody>
          <a:bodyPr/>
          <a:lstStyle/>
          <a:p>
            <a:r>
              <a:rPr lang="en-US" dirty="0"/>
              <a:t>Solution</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67800" y="1361588"/>
            <a:ext cx="2286000" cy="2593731"/>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921371"/>
            <a:ext cx="5943600" cy="1669362"/>
          </a:xfrm>
          <a:prstGeom prst="rect">
            <a:avLst/>
          </a:prstGeom>
        </p:spPr>
      </p:pic>
    </p:spTree>
    <p:extLst>
      <p:ext uri="{BB962C8B-B14F-4D97-AF65-F5344CB8AC3E}">
        <p14:creationId xmlns:p14="http://schemas.microsoft.com/office/powerpoint/2010/main" val="10954494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A/4 – Sample Problem A/10 (1 of 3)</a:t>
            </a:r>
          </a:p>
        </p:txBody>
      </p:sp>
      <p:sp>
        <p:nvSpPr>
          <p:cNvPr id="3" name="Content Placeholder 2"/>
          <p:cNvSpPr>
            <a:spLocks noGrp="1"/>
          </p:cNvSpPr>
          <p:nvPr>
            <p:ph idx="1"/>
          </p:nvPr>
        </p:nvSpPr>
        <p:spPr/>
        <p:txBody>
          <a:bodyPr/>
          <a:lstStyle/>
          <a:p>
            <a:r>
              <a:rPr lang="en-US" dirty="0"/>
              <a:t>Problem Statement</a:t>
            </a:r>
          </a:p>
          <a:p>
            <a:pPr marL="457200" lvl="1" indent="0">
              <a:buNone/>
            </a:pPr>
            <a:r>
              <a:rPr lang="en-US" sz="2000" dirty="0"/>
              <a:t>Determine the product of inertia about the </a:t>
            </a:r>
            <a:r>
              <a:rPr lang="en-US" sz="2000" i="1" dirty="0"/>
              <a:t>x</a:t>
            </a:r>
            <a:r>
              <a:rPr lang="en-US" sz="2000" dirty="0"/>
              <a:t>-</a:t>
            </a:r>
            <a:r>
              <a:rPr lang="en-US" sz="2000" i="1" dirty="0"/>
              <a:t>y </a:t>
            </a:r>
            <a:r>
              <a:rPr lang="en-US" sz="2000" dirty="0"/>
              <a:t>axes for the area under the parabola.</a:t>
            </a:r>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2893142"/>
            <a:ext cx="2971800" cy="2066525"/>
          </a:xfrm>
          <a:prstGeom prst="rect">
            <a:avLst/>
          </a:prstGeom>
        </p:spPr>
      </p:pic>
    </p:spTree>
    <p:extLst>
      <p:ext uri="{BB962C8B-B14F-4D97-AF65-F5344CB8AC3E}">
        <p14:creationId xmlns:p14="http://schemas.microsoft.com/office/powerpoint/2010/main" val="30235343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A/4 – Sample Problem A/10 (2 of 3)</a:t>
            </a:r>
          </a:p>
        </p:txBody>
      </p:sp>
      <p:sp>
        <p:nvSpPr>
          <p:cNvPr id="3" name="Content Placeholder 2"/>
          <p:cNvSpPr>
            <a:spLocks noGrp="1"/>
          </p:cNvSpPr>
          <p:nvPr>
            <p:ph idx="1"/>
          </p:nvPr>
        </p:nvSpPr>
        <p:spPr/>
        <p:txBody>
          <a:bodyPr/>
          <a:lstStyle/>
          <a:p>
            <a:r>
              <a:rPr lang="en-US" dirty="0"/>
              <a:t>Equation of the Parabola</a:t>
            </a:r>
          </a:p>
          <a:p>
            <a:endParaRPr lang="en-US" dirty="0"/>
          </a:p>
          <a:p>
            <a:endParaRPr lang="en-US" dirty="0"/>
          </a:p>
          <a:p>
            <a:r>
              <a:rPr lang="en-US" dirty="0"/>
              <a:t>Second-Order Element </a:t>
            </a:r>
            <a:r>
              <a:rPr lang="en-US" i="1" dirty="0" err="1"/>
              <a:t>dA</a:t>
            </a:r>
            <a:r>
              <a:rPr lang="en-US" dirty="0"/>
              <a:t> = </a:t>
            </a:r>
            <a:r>
              <a:rPr lang="en-US" i="1" dirty="0" err="1"/>
              <a:t>dxdy</a:t>
            </a:r>
            <a:endParaRPr lang="en-US"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0" y="1361588"/>
            <a:ext cx="2971800" cy="2066525"/>
          </a:xfrm>
          <a:prstGeom prst="rect">
            <a:avLst/>
          </a:prstGeom>
        </p:spPr>
      </p:pic>
      <p:pic>
        <p:nvPicPr>
          <p:cNvPr id="4" name="Pictur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826453"/>
            <a:ext cx="5943600" cy="459788"/>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3536281"/>
            <a:ext cx="5943600" cy="564444"/>
          </a:xfrm>
          <a:prstGeom prst="rect">
            <a:avLst/>
          </a:prstGeom>
        </p:spPr>
      </p:pic>
    </p:spTree>
    <p:extLst>
      <p:ext uri="{BB962C8B-B14F-4D97-AF65-F5344CB8AC3E}">
        <p14:creationId xmlns:p14="http://schemas.microsoft.com/office/powerpoint/2010/main" val="31663065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A/4 – Sample Problem A/10 (3 of 3)</a:t>
            </a:r>
          </a:p>
        </p:txBody>
      </p:sp>
      <p:sp>
        <p:nvSpPr>
          <p:cNvPr id="3" name="Content Placeholder 2"/>
          <p:cNvSpPr>
            <a:spLocks noGrp="1"/>
          </p:cNvSpPr>
          <p:nvPr>
            <p:ph idx="1"/>
          </p:nvPr>
        </p:nvSpPr>
        <p:spPr/>
        <p:txBody>
          <a:bodyPr/>
          <a:lstStyle/>
          <a:p>
            <a:r>
              <a:rPr lang="en-US" dirty="0"/>
              <a:t>First Order Element, Vertical Strip</a:t>
            </a:r>
          </a:p>
          <a:p>
            <a:endParaRPr lang="en-US" dirty="0"/>
          </a:p>
          <a:p>
            <a:endParaRPr lang="en-US" dirty="0"/>
          </a:p>
          <a:p>
            <a:endParaRPr lang="en-US" dirty="0"/>
          </a:p>
          <a:p>
            <a:endParaRPr lang="en-US" dirty="0"/>
          </a:p>
          <a:p>
            <a:endParaRPr lang="en-US" dirty="0"/>
          </a:p>
          <a:p>
            <a:r>
              <a:rPr lang="en-US" dirty="0"/>
              <a:t>First Order Element, Horizontal Strip</a:t>
            </a:r>
          </a:p>
        </p:txBody>
      </p:sp>
      <p:pic>
        <p:nvPicPr>
          <p:cNvPr id="6" name="Picture 5"/>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0" y="1361588"/>
            <a:ext cx="2971800" cy="2160147"/>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995898"/>
            <a:ext cx="5943600" cy="1966219"/>
          </a:xfrm>
          <a:prstGeom prst="rect">
            <a:avLst/>
          </a:prstGeom>
        </p:spPr>
      </p:pic>
      <p:pic>
        <p:nvPicPr>
          <p:cNvPr id="9" name="Picture 8"/>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0" y="4521585"/>
            <a:ext cx="2971800" cy="2002322"/>
          </a:xfrm>
          <a:prstGeom prst="rect">
            <a:avLst/>
          </a:prstGeom>
        </p:spPr>
      </p:pic>
      <p:pic>
        <p:nvPicPr>
          <p:cNvPr id="10" name="Picture 9"/>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90587" y="5264869"/>
            <a:ext cx="5943600" cy="675409"/>
          </a:xfrm>
          <a:prstGeom prst="rect">
            <a:avLst/>
          </a:prstGeom>
        </p:spPr>
      </p:pic>
    </p:spTree>
    <p:extLst>
      <p:ext uri="{BB962C8B-B14F-4D97-AF65-F5344CB8AC3E}">
        <p14:creationId xmlns:p14="http://schemas.microsoft.com/office/powerpoint/2010/main" val="34482875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A/4 – Sample Problem A/11 (1 of 2)</a:t>
            </a:r>
          </a:p>
        </p:txBody>
      </p:sp>
      <p:sp>
        <p:nvSpPr>
          <p:cNvPr id="3" name="Content Placeholder 2"/>
          <p:cNvSpPr>
            <a:spLocks noGrp="1"/>
          </p:cNvSpPr>
          <p:nvPr>
            <p:ph idx="1"/>
          </p:nvPr>
        </p:nvSpPr>
        <p:spPr/>
        <p:txBody>
          <a:bodyPr/>
          <a:lstStyle/>
          <a:p>
            <a:r>
              <a:rPr lang="en-US" dirty="0"/>
              <a:t>Problem Statement</a:t>
            </a:r>
          </a:p>
          <a:p>
            <a:pPr marL="457200" lvl="1" indent="0">
              <a:buNone/>
            </a:pPr>
            <a:r>
              <a:rPr lang="en-US" sz="2000" dirty="0"/>
              <a:t>Determine the product of inertia of the semicircular area with respect to the </a:t>
            </a:r>
            <a:r>
              <a:rPr lang="en-US" sz="2000" i="1" dirty="0"/>
              <a:t>x</a:t>
            </a:r>
            <a:r>
              <a:rPr lang="en-US" sz="2000" dirty="0"/>
              <a:t>-</a:t>
            </a:r>
            <a:r>
              <a:rPr lang="en-US" sz="2000" i="1" dirty="0"/>
              <a:t>y </a:t>
            </a:r>
            <a:r>
              <a:rPr lang="en-US" sz="2000" dirty="0"/>
              <a:t>axes.</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3198396"/>
            <a:ext cx="2971800" cy="2104433"/>
          </a:xfrm>
          <a:prstGeom prst="rect">
            <a:avLst/>
          </a:prstGeom>
        </p:spPr>
      </p:pic>
    </p:spTree>
    <p:extLst>
      <p:ext uri="{BB962C8B-B14F-4D97-AF65-F5344CB8AC3E}">
        <p14:creationId xmlns:p14="http://schemas.microsoft.com/office/powerpoint/2010/main" val="1593217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A/4 – Sample Problem A/11 (2 of 2)</a:t>
            </a:r>
          </a:p>
        </p:txBody>
      </p:sp>
      <p:sp>
        <p:nvSpPr>
          <p:cNvPr id="3" name="Content Placeholder 2"/>
          <p:cNvSpPr>
            <a:spLocks noGrp="1"/>
          </p:cNvSpPr>
          <p:nvPr>
            <p:ph idx="1"/>
          </p:nvPr>
        </p:nvSpPr>
        <p:spPr/>
        <p:txBody>
          <a:bodyPr/>
          <a:lstStyle/>
          <a:p>
            <a:r>
              <a:rPr lang="en-US" dirty="0"/>
              <a:t>Solution</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0" y="1361588"/>
            <a:ext cx="2971800" cy="2104433"/>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822789"/>
            <a:ext cx="5943600" cy="1182029"/>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3331040"/>
            <a:ext cx="3337560" cy="649112"/>
          </a:xfrm>
          <a:prstGeom prst="rect">
            <a:avLst/>
          </a:prstGeom>
        </p:spPr>
      </p:pic>
    </p:spTree>
    <p:extLst>
      <p:ext uri="{BB962C8B-B14F-4D97-AF65-F5344CB8AC3E}">
        <p14:creationId xmlns:p14="http://schemas.microsoft.com/office/powerpoint/2010/main" val="7899525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A/4 – Sample Problem A/12 (1 of 5)</a:t>
            </a:r>
          </a:p>
        </p:txBody>
      </p:sp>
      <p:sp>
        <p:nvSpPr>
          <p:cNvPr id="3" name="Content Placeholder 2"/>
          <p:cNvSpPr>
            <a:spLocks noGrp="1"/>
          </p:cNvSpPr>
          <p:nvPr>
            <p:ph idx="1"/>
          </p:nvPr>
        </p:nvSpPr>
        <p:spPr/>
        <p:txBody>
          <a:bodyPr/>
          <a:lstStyle/>
          <a:p>
            <a:r>
              <a:rPr lang="en-US" dirty="0"/>
              <a:t>Problem Statement</a:t>
            </a:r>
          </a:p>
          <a:p>
            <a:pPr marL="457200" lvl="1" indent="0" algn="just">
              <a:buNone/>
            </a:pPr>
            <a:r>
              <a:rPr lang="en-US" sz="2000" dirty="0"/>
              <a:t>Determine the orientation of the principal axes of inertia through the centroid of the angle section and determine the corresponding  maximum and minimum moments of inertia.</a:t>
            </a:r>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2829929"/>
            <a:ext cx="3200400" cy="3123779"/>
          </a:xfrm>
          <a:prstGeom prst="rect">
            <a:avLst/>
          </a:prstGeom>
        </p:spPr>
      </p:pic>
    </p:spTree>
    <p:extLst>
      <p:ext uri="{BB962C8B-B14F-4D97-AF65-F5344CB8AC3E}">
        <p14:creationId xmlns:p14="http://schemas.microsoft.com/office/powerpoint/2010/main" val="12712780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A/4 – Sample Problem A/12 (2 of 5)</a:t>
            </a:r>
          </a:p>
        </p:txBody>
      </p:sp>
      <p:sp>
        <p:nvSpPr>
          <p:cNvPr id="3" name="Content Placeholder 2"/>
          <p:cNvSpPr>
            <a:spLocks noGrp="1"/>
          </p:cNvSpPr>
          <p:nvPr>
            <p:ph idx="1"/>
          </p:nvPr>
        </p:nvSpPr>
        <p:spPr/>
        <p:txBody>
          <a:bodyPr/>
          <a:lstStyle/>
          <a:p>
            <a:r>
              <a:rPr lang="en-US" dirty="0"/>
              <a:t>Products of Inertia</a:t>
            </a:r>
          </a:p>
          <a:p>
            <a:pPr marL="0" indent="0">
              <a:buNone/>
            </a:pPr>
            <a:r>
              <a:rPr lang="en-US" sz="1600" dirty="0"/>
              <a:t>Products of Inertia for the rectangles about their own </a:t>
            </a:r>
            <a:r>
              <a:rPr lang="en-US" sz="1600" dirty="0" err="1"/>
              <a:t>centroidal</a:t>
            </a:r>
            <a:r>
              <a:rPr lang="en-US" sz="1600" dirty="0"/>
              <a:t> axes are zero.</a:t>
            </a:r>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8752" y="2336132"/>
            <a:ext cx="5943600" cy="2799644"/>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10600" y="1201686"/>
            <a:ext cx="2743200" cy="2677525"/>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718882" y="3879211"/>
            <a:ext cx="2592806" cy="2894780"/>
          </a:xfrm>
          <a:prstGeom prst="rect">
            <a:avLst/>
          </a:prstGeom>
        </p:spPr>
      </p:pic>
    </p:spTree>
    <p:extLst>
      <p:ext uri="{BB962C8B-B14F-4D97-AF65-F5344CB8AC3E}">
        <p14:creationId xmlns:p14="http://schemas.microsoft.com/office/powerpoint/2010/main" val="39649532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A/4 – Sample Problem A/12 (3 of 5)</a:t>
            </a:r>
          </a:p>
        </p:txBody>
      </p:sp>
      <p:sp>
        <p:nvSpPr>
          <p:cNvPr id="3" name="Content Placeholder 2"/>
          <p:cNvSpPr>
            <a:spLocks noGrp="1"/>
          </p:cNvSpPr>
          <p:nvPr>
            <p:ph idx="1"/>
          </p:nvPr>
        </p:nvSpPr>
        <p:spPr/>
        <p:txBody>
          <a:bodyPr/>
          <a:lstStyle/>
          <a:p>
            <a:r>
              <a:rPr lang="en-US" dirty="0"/>
              <a:t>Moments of Inertia</a:t>
            </a:r>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10600" y="1219732"/>
            <a:ext cx="2743200" cy="2677525"/>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1945857"/>
            <a:ext cx="5943600" cy="3016913"/>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718882" y="3897257"/>
            <a:ext cx="2592806" cy="2894780"/>
          </a:xfrm>
          <a:prstGeom prst="rect">
            <a:avLst/>
          </a:prstGeom>
        </p:spPr>
      </p:pic>
    </p:spTree>
    <p:extLst>
      <p:ext uri="{BB962C8B-B14F-4D97-AF65-F5344CB8AC3E}">
        <p14:creationId xmlns:p14="http://schemas.microsoft.com/office/powerpoint/2010/main" val="31353399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A/4 – Sample Problem A/12 (4 of 5)</a:t>
            </a:r>
          </a:p>
        </p:txBody>
      </p:sp>
      <p:sp>
        <p:nvSpPr>
          <p:cNvPr id="3" name="Content Placeholder 2"/>
          <p:cNvSpPr>
            <a:spLocks noGrp="1"/>
          </p:cNvSpPr>
          <p:nvPr>
            <p:ph idx="1"/>
          </p:nvPr>
        </p:nvSpPr>
        <p:spPr/>
        <p:txBody>
          <a:bodyPr/>
          <a:lstStyle/>
          <a:p>
            <a:r>
              <a:rPr lang="en-US" dirty="0"/>
              <a:t>Principal Axes</a:t>
            </a:r>
          </a:p>
        </p:txBody>
      </p:sp>
      <p:pic>
        <p:nvPicPr>
          <p:cNvPr id="7" name="Picture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760994" y="1262342"/>
            <a:ext cx="2592806" cy="2894780"/>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2038600"/>
            <a:ext cx="5943600" cy="3386017"/>
          </a:xfrm>
          <a:prstGeom prst="rect">
            <a:avLst/>
          </a:prstGeom>
        </p:spPr>
      </p:pic>
    </p:spTree>
    <p:extLst>
      <p:ext uri="{BB962C8B-B14F-4D97-AF65-F5344CB8AC3E}">
        <p14:creationId xmlns:p14="http://schemas.microsoft.com/office/powerpoint/2010/main" val="4148199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A/2  Definitions</a:t>
            </a:r>
          </a:p>
        </p:txBody>
      </p:sp>
      <p:sp>
        <p:nvSpPr>
          <p:cNvPr id="3" name="Content Placeholder 2"/>
          <p:cNvSpPr>
            <a:spLocks noGrp="1"/>
          </p:cNvSpPr>
          <p:nvPr>
            <p:ph idx="1"/>
          </p:nvPr>
        </p:nvSpPr>
        <p:spPr>
          <a:xfrm>
            <a:off x="838200" y="1361588"/>
            <a:ext cx="10515600" cy="5267812"/>
          </a:xfrm>
        </p:spPr>
        <p:txBody>
          <a:bodyPr>
            <a:normAutofit/>
          </a:bodyPr>
          <a:lstStyle/>
          <a:p>
            <a:r>
              <a:rPr lang="en-US" dirty="0"/>
              <a:t>Rectangular Moments of Inertia</a:t>
            </a:r>
          </a:p>
          <a:p>
            <a:pPr lvl="1">
              <a:spcBef>
                <a:spcPts val="1200"/>
              </a:spcBef>
              <a:spcAft>
                <a:spcPts val="1200"/>
              </a:spcAft>
            </a:pPr>
            <a:r>
              <a:rPr lang="en-US" i="1" dirty="0"/>
              <a:t>I</a:t>
            </a:r>
            <a:r>
              <a:rPr lang="en-US" i="1" baseline="-25000" dirty="0"/>
              <a:t>x</a:t>
            </a:r>
            <a:r>
              <a:rPr lang="en-US" dirty="0"/>
              <a:t> = ∫ </a:t>
            </a:r>
            <a:r>
              <a:rPr lang="en-US" i="1" dirty="0"/>
              <a:t>y</a:t>
            </a:r>
            <a:r>
              <a:rPr lang="en-US" baseline="30000" dirty="0"/>
              <a:t>2</a:t>
            </a:r>
            <a:r>
              <a:rPr lang="en-US" dirty="0"/>
              <a:t> </a:t>
            </a:r>
            <a:r>
              <a:rPr lang="en-US" i="1" dirty="0" err="1"/>
              <a:t>dA</a:t>
            </a:r>
            <a:endParaRPr lang="en-US" i="1" dirty="0"/>
          </a:p>
          <a:p>
            <a:pPr lvl="1">
              <a:spcBef>
                <a:spcPts val="1200"/>
              </a:spcBef>
              <a:spcAft>
                <a:spcPts val="1200"/>
              </a:spcAft>
            </a:pPr>
            <a:r>
              <a:rPr lang="en-US" i="1" dirty="0" err="1"/>
              <a:t>I</a:t>
            </a:r>
            <a:r>
              <a:rPr lang="en-US" i="1" baseline="-25000" dirty="0" err="1"/>
              <a:t>y</a:t>
            </a:r>
            <a:r>
              <a:rPr lang="en-US" dirty="0"/>
              <a:t> = ∫ </a:t>
            </a:r>
            <a:r>
              <a:rPr lang="en-US" i="1" dirty="0"/>
              <a:t>x</a:t>
            </a:r>
            <a:r>
              <a:rPr lang="en-US" baseline="30000" dirty="0"/>
              <a:t>2</a:t>
            </a:r>
            <a:r>
              <a:rPr lang="en-US" dirty="0"/>
              <a:t> </a:t>
            </a:r>
            <a:r>
              <a:rPr lang="en-US" i="1" dirty="0" err="1"/>
              <a:t>dA</a:t>
            </a:r>
            <a:endParaRPr lang="en-US" i="1" dirty="0"/>
          </a:p>
          <a:p>
            <a:pPr lvl="1"/>
            <a:endParaRPr lang="en-US" i="1" dirty="0"/>
          </a:p>
          <a:p>
            <a:r>
              <a:rPr lang="en-US" dirty="0"/>
              <a:t>Polar Moments of Inertia</a:t>
            </a:r>
          </a:p>
          <a:p>
            <a:pPr lvl="1">
              <a:spcBef>
                <a:spcPts val="1200"/>
              </a:spcBef>
            </a:pPr>
            <a:r>
              <a:rPr lang="en-US" i="1" dirty="0" err="1"/>
              <a:t>I</a:t>
            </a:r>
            <a:r>
              <a:rPr lang="en-US" i="1" baseline="-25000" dirty="0" err="1"/>
              <a:t>z</a:t>
            </a:r>
            <a:r>
              <a:rPr lang="en-US" dirty="0"/>
              <a:t> = ∫ </a:t>
            </a:r>
            <a:r>
              <a:rPr lang="en-US" i="1" dirty="0"/>
              <a:t>r</a:t>
            </a:r>
            <a:r>
              <a:rPr lang="en-US" baseline="30000" dirty="0"/>
              <a:t>2</a:t>
            </a:r>
            <a:r>
              <a:rPr lang="en-US" dirty="0"/>
              <a:t> </a:t>
            </a:r>
            <a:r>
              <a:rPr lang="en-US" i="1" dirty="0" err="1"/>
              <a:t>dA</a:t>
            </a:r>
            <a:r>
              <a:rPr lang="en-US" dirty="0"/>
              <a:t> = ∫ </a:t>
            </a:r>
            <a:r>
              <a:rPr lang="en-US" i="1" dirty="0"/>
              <a:t>x</a:t>
            </a:r>
            <a:r>
              <a:rPr lang="en-US" baseline="30000" dirty="0"/>
              <a:t>2</a:t>
            </a:r>
            <a:r>
              <a:rPr lang="en-US" dirty="0"/>
              <a:t> </a:t>
            </a:r>
            <a:r>
              <a:rPr lang="en-US" i="1" dirty="0" err="1"/>
              <a:t>dA</a:t>
            </a:r>
            <a:r>
              <a:rPr lang="en-US" dirty="0"/>
              <a:t> + ∫ </a:t>
            </a:r>
            <a:r>
              <a:rPr lang="en-US" i="1" dirty="0"/>
              <a:t>y</a:t>
            </a:r>
            <a:r>
              <a:rPr lang="en-US" baseline="30000" dirty="0"/>
              <a:t>2</a:t>
            </a:r>
            <a:r>
              <a:rPr lang="en-US" dirty="0"/>
              <a:t> </a:t>
            </a:r>
            <a:r>
              <a:rPr lang="en-US" i="1" dirty="0" err="1"/>
              <a:t>dA</a:t>
            </a:r>
            <a:r>
              <a:rPr lang="en-US" dirty="0"/>
              <a:t> = </a:t>
            </a:r>
            <a:r>
              <a:rPr lang="en-US" i="1" dirty="0"/>
              <a:t>I</a:t>
            </a:r>
            <a:r>
              <a:rPr lang="en-US" i="1" baseline="-25000" dirty="0"/>
              <a:t>x</a:t>
            </a:r>
            <a:r>
              <a:rPr lang="en-US" dirty="0"/>
              <a:t> + </a:t>
            </a:r>
            <a:r>
              <a:rPr lang="en-US" i="1" dirty="0" err="1"/>
              <a:t>I</a:t>
            </a:r>
            <a:r>
              <a:rPr lang="en-US" i="1" baseline="-25000" dirty="0" err="1"/>
              <a:t>y</a:t>
            </a:r>
            <a:endParaRPr lang="en-US" i="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3400" y="1361588"/>
            <a:ext cx="3200400" cy="2143550"/>
          </a:xfrm>
          <a:prstGeom prst="rect">
            <a:avLst/>
          </a:prstGeom>
        </p:spPr>
      </p:pic>
    </p:spTree>
    <p:extLst>
      <p:ext uri="{BB962C8B-B14F-4D97-AF65-F5344CB8AC3E}">
        <p14:creationId xmlns:p14="http://schemas.microsoft.com/office/powerpoint/2010/main" val="2993791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A/4 – Sample Problem A/12 (5 of 5)</a:t>
            </a:r>
          </a:p>
        </p:txBody>
      </p:sp>
      <p:sp>
        <p:nvSpPr>
          <p:cNvPr id="3" name="Content Placeholder 2"/>
          <p:cNvSpPr>
            <a:spLocks noGrp="1"/>
          </p:cNvSpPr>
          <p:nvPr>
            <p:ph idx="1"/>
          </p:nvPr>
        </p:nvSpPr>
        <p:spPr/>
        <p:txBody>
          <a:bodyPr/>
          <a:lstStyle/>
          <a:p>
            <a:r>
              <a:rPr lang="en-US" dirty="0"/>
              <a:t>Mohr’s Circle of Inertia Plot</a:t>
            </a:r>
          </a:p>
        </p:txBody>
      </p:sp>
      <p:pic>
        <p:nvPicPr>
          <p:cNvPr id="7" name="Picture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760994" y="1262342"/>
            <a:ext cx="2592806" cy="2894780"/>
          </a:xfrm>
          <a:prstGeom prst="rect">
            <a:avLst/>
          </a:prstGeom>
        </p:spPr>
      </p:pic>
      <p:pic>
        <p:nvPicPr>
          <p:cNvPr id="4" name="Pictur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2062413"/>
            <a:ext cx="3657600" cy="4089968"/>
          </a:xfrm>
          <a:prstGeom prst="rect">
            <a:avLst/>
          </a:prstGeom>
        </p:spPr>
      </p:pic>
      <p:pic>
        <p:nvPicPr>
          <p:cNvPr id="5" name="Picture 4"/>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77476" y="2062413"/>
            <a:ext cx="3337560" cy="1658635"/>
          </a:xfrm>
          <a:prstGeom prst="rect">
            <a:avLst/>
          </a:prstGeom>
        </p:spPr>
      </p:pic>
    </p:spTree>
    <p:extLst>
      <p:ext uri="{BB962C8B-B14F-4D97-AF65-F5344CB8AC3E}">
        <p14:creationId xmlns:p14="http://schemas.microsoft.com/office/powerpoint/2010/main" val="3704532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A/2 – Comments about Moments of Inertia</a:t>
            </a:r>
          </a:p>
        </p:txBody>
      </p:sp>
      <p:sp>
        <p:nvSpPr>
          <p:cNvPr id="3" name="Content Placeholder 2"/>
          <p:cNvSpPr>
            <a:spLocks noGrp="1"/>
          </p:cNvSpPr>
          <p:nvPr>
            <p:ph idx="1"/>
          </p:nvPr>
        </p:nvSpPr>
        <p:spPr>
          <a:xfrm>
            <a:off x="838200" y="1361588"/>
            <a:ext cx="10515600" cy="5267812"/>
          </a:xfrm>
        </p:spPr>
        <p:txBody>
          <a:bodyPr>
            <a:normAutofit/>
          </a:bodyPr>
          <a:lstStyle/>
          <a:p>
            <a:r>
              <a:rPr lang="en-US" dirty="0"/>
              <a:t>Dimensions and Units</a:t>
            </a:r>
          </a:p>
          <a:p>
            <a:pPr lvl="1">
              <a:spcBef>
                <a:spcPts val="1200"/>
              </a:spcBef>
              <a:spcAft>
                <a:spcPts val="1200"/>
              </a:spcAft>
            </a:pPr>
            <a:r>
              <a:rPr lang="en-US" dirty="0"/>
              <a:t>Length to the 4</a:t>
            </a:r>
            <a:r>
              <a:rPr lang="en-US" baseline="30000" dirty="0"/>
              <a:t>th</a:t>
            </a:r>
            <a:r>
              <a:rPr lang="en-US" dirty="0"/>
              <a:t> Power, </a:t>
            </a:r>
            <a:r>
              <a:rPr lang="en-US" i="1" dirty="0"/>
              <a:t>L</a:t>
            </a:r>
            <a:r>
              <a:rPr lang="en-US" baseline="30000" dirty="0"/>
              <a:t>4</a:t>
            </a:r>
            <a:endParaRPr lang="en-US" dirty="0"/>
          </a:p>
          <a:p>
            <a:pPr lvl="1">
              <a:spcBef>
                <a:spcPts val="1200"/>
              </a:spcBef>
              <a:spcAft>
                <a:spcPts val="1200"/>
              </a:spcAft>
            </a:pPr>
            <a:r>
              <a:rPr lang="en-US" dirty="0"/>
              <a:t>SI Units:  mm</a:t>
            </a:r>
            <a:r>
              <a:rPr lang="en-US" baseline="30000" dirty="0"/>
              <a:t>4</a:t>
            </a:r>
            <a:r>
              <a:rPr lang="en-US" dirty="0"/>
              <a:t> (most common)</a:t>
            </a:r>
          </a:p>
          <a:p>
            <a:pPr lvl="1">
              <a:spcBef>
                <a:spcPts val="1200"/>
              </a:spcBef>
              <a:spcAft>
                <a:spcPts val="1200"/>
              </a:spcAft>
            </a:pPr>
            <a:r>
              <a:rPr lang="en-US" dirty="0"/>
              <a:t>U.S. Customary Units:  in.</a:t>
            </a:r>
            <a:r>
              <a:rPr lang="en-US" baseline="30000" dirty="0"/>
              <a:t>4</a:t>
            </a:r>
            <a:r>
              <a:rPr lang="en-US" dirty="0"/>
              <a:t> (most common)</a:t>
            </a:r>
          </a:p>
          <a:p>
            <a:pPr>
              <a:spcBef>
                <a:spcPts val="1200"/>
              </a:spcBef>
              <a:spcAft>
                <a:spcPts val="1200"/>
              </a:spcAft>
            </a:pPr>
            <a:r>
              <a:rPr lang="en-US" dirty="0"/>
              <a:t>Things to Note</a:t>
            </a:r>
          </a:p>
          <a:p>
            <a:pPr lvl="1">
              <a:spcBef>
                <a:spcPts val="1200"/>
              </a:spcBef>
              <a:spcAft>
                <a:spcPts val="1200"/>
              </a:spcAft>
            </a:pPr>
            <a:r>
              <a:rPr lang="en-US" dirty="0"/>
              <a:t>A moment of inertia is always positive since it involves the square of a distance from the inertia axis to the element of integration.</a:t>
            </a:r>
          </a:p>
          <a:p>
            <a:pPr lvl="1">
              <a:spcBef>
                <a:spcPts val="1200"/>
              </a:spcBef>
              <a:spcAft>
                <a:spcPts val="1200"/>
              </a:spcAft>
            </a:pPr>
            <a:r>
              <a:rPr lang="en-US" dirty="0"/>
              <a:t>The choice of coordinates (rectangular or polar) to use for the calculation of moments of inertia is important.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3400" y="1361588"/>
            <a:ext cx="3200400" cy="2143550"/>
          </a:xfrm>
          <a:prstGeom prst="rect">
            <a:avLst/>
          </a:prstGeom>
        </p:spPr>
      </p:pic>
    </p:spTree>
    <p:extLst>
      <p:ext uri="{BB962C8B-B14F-4D97-AF65-F5344CB8AC3E}">
        <p14:creationId xmlns:p14="http://schemas.microsoft.com/office/powerpoint/2010/main" val="3741935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A/2 – Radius of Gyration (1 of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361588"/>
                <a:ext cx="8318500" cy="5267812"/>
              </a:xfrm>
            </p:spPr>
            <p:txBody>
              <a:bodyPr>
                <a:normAutofit/>
              </a:bodyPr>
              <a:lstStyle/>
              <a:p>
                <a:r>
                  <a:rPr lang="en-US" dirty="0"/>
                  <a:t>Concept</a:t>
                </a:r>
              </a:p>
              <a:p>
                <a:pPr lvl="1"/>
                <a:r>
                  <a:rPr lang="en-US" dirty="0"/>
                  <a:t>The radius of gyration is a measure of the distribution of an area from a particular axis.  </a:t>
                </a:r>
              </a:p>
              <a:p>
                <a:pPr lvl="1"/>
                <a:endParaRPr lang="en-US" dirty="0"/>
              </a:p>
              <a:p>
                <a:r>
                  <a:rPr lang="en-US" dirty="0"/>
                  <a:t>Illustration with </a:t>
                </a:r>
                <a:r>
                  <a:rPr lang="en-US" i="1" dirty="0"/>
                  <a:t>x</a:t>
                </a:r>
                <a:r>
                  <a:rPr lang="en-US" dirty="0"/>
                  <a:t>-Axis</a:t>
                </a:r>
              </a:p>
              <a:p>
                <a:pPr lvl="1">
                  <a:spcAft>
                    <a:spcPts val="600"/>
                  </a:spcAft>
                </a:pPr>
                <a:r>
                  <a:rPr lang="en-US" dirty="0"/>
                  <a:t>Consider the area </a:t>
                </a:r>
                <a:r>
                  <a:rPr lang="en-US" i="1" dirty="0"/>
                  <a:t>A</a:t>
                </a:r>
                <a:r>
                  <a:rPr lang="en-US" dirty="0"/>
                  <a:t> with moment of inertia </a:t>
                </a:r>
                <a:r>
                  <a:rPr lang="en-US" i="1" dirty="0"/>
                  <a:t>I</a:t>
                </a:r>
                <a:r>
                  <a:rPr lang="en-US" i="1" baseline="-25000" dirty="0"/>
                  <a:t>x</a:t>
                </a:r>
                <a:r>
                  <a:rPr lang="en-US" dirty="0"/>
                  <a:t>.</a:t>
                </a:r>
              </a:p>
              <a:p>
                <a:pPr lvl="1">
                  <a:spcAft>
                    <a:spcPts val="600"/>
                  </a:spcAft>
                </a:pPr>
                <a:r>
                  <a:rPr lang="en-US" dirty="0"/>
                  <a:t>Concentrate the area into a thin strip which is parallel to the </a:t>
                </a:r>
                <a:r>
                  <a:rPr lang="en-US" i="1" dirty="0"/>
                  <a:t>x</a:t>
                </a:r>
                <a:r>
                  <a:rPr lang="en-US" dirty="0"/>
                  <a:t>-axis and located a distance </a:t>
                </a:r>
                <a:r>
                  <a:rPr lang="en-US" i="1" dirty="0" err="1"/>
                  <a:t>k</a:t>
                </a:r>
                <a:r>
                  <a:rPr lang="en-US" i="1" baseline="-25000" dirty="0" err="1"/>
                  <a:t>x</a:t>
                </a:r>
                <a:r>
                  <a:rPr lang="en-US" dirty="0"/>
                  <a:t> from the </a:t>
                </a:r>
                <a:r>
                  <a:rPr lang="en-US" i="1" dirty="0"/>
                  <a:t>x</a:t>
                </a:r>
                <a:r>
                  <a:rPr lang="en-US" dirty="0"/>
                  <a:t>-axis.  </a:t>
                </a:r>
              </a:p>
              <a:p>
                <a:pPr lvl="1">
                  <a:spcAft>
                    <a:spcPts val="600"/>
                  </a:spcAft>
                </a:pPr>
                <a:r>
                  <a:rPr lang="en-US" dirty="0"/>
                  <a:t>The moment of inertia of the strip about the </a:t>
                </a:r>
                <a:r>
                  <a:rPr lang="en-US" i="1" dirty="0"/>
                  <a:t>x</a:t>
                </a:r>
                <a:r>
                  <a:rPr lang="en-US" dirty="0"/>
                  <a:t>-axis is…</a:t>
                </a:r>
              </a:p>
              <a:p>
                <a:pPr marL="457200" lvl="1" indent="0">
                  <a:spcAft>
                    <a:spcPts val="600"/>
                  </a:spcAft>
                  <a:buNone/>
                </a:pPr>
                <a:r>
                  <a:rPr lang="en-US" dirty="0"/>
                  <a:t>	</a:t>
                </a:r>
                <a:r>
                  <a:rPr lang="en-US" i="1" dirty="0"/>
                  <a:t>I</a:t>
                </a:r>
                <a:r>
                  <a:rPr lang="en-US" i="1" baseline="-25000" dirty="0"/>
                  <a:t>x</a:t>
                </a:r>
                <a:r>
                  <a:rPr lang="en-US" dirty="0"/>
                  <a:t> = ∫ </a:t>
                </a:r>
                <a:r>
                  <a:rPr lang="en-US" i="1" dirty="0"/>
                  <a:t>y</a:t>
                </a:r>
                <a:r>
                  <a:rPr lang="en-US" baseline="30000" dirty="0"/>
                  <a:t>2</a:t>
                </a:r>
                <a:r>
                  <a:rPr lang="en-US" dirty="0"/>
                  <a:t> </a:t>
                </a:r>
                <a:r>
                  <a:rPr lang="en-US" i="1" dirty="0" err="1"/>
                  <a:t>dA</a:t>
                </a:r>
                <a:r>
                  <a:rPr lang="en-US" dirty="0"/>
                  <a:t> = ∫ </a:t>
                </a:r>
                <a:r>
                  <a:rPr lang="en-US" i="1" dirty="0"/>
                  <a:t>k</a:t>
                </a:r>
                <a:r>
                  <a:rPr lang="en-US" i="1" baseline="-25000" dirty="0"/>
                  <a:t>x</a:t>
                </a:r>
                <a:r>
                  <a:rPr lang="en-US" baseline="30000" dirty="0"/>
                  <a:t>2</a:t>
                </a:r>
                <a:r>
                  <a:rPr lang="en-US" dirty="0"/>
                  <a:t> </a:t>
                </a:r>
                <a:r>
                  <a:rPr lang="en-US" i="1" dirty="0" err="1"/>
                  <a:t>dA</a:t>
                </a:r>
                <a:r>
                  <a:rPr lang="en-US" dirty="0"/>
                  <a:t> = </a:t>
                </a:r>
                <a:r>
                  <a:rPr lang="en-US" i="1" dirty="0"/>
                  <a:t>k</a:t>
                </a:r>
                <a:r>
                  <a:rPr lang="en-US" i="1" baseline="-25000" dirty="0"/>
                  <a:t>x</a:t>
                </a:r>
                <a:r>
                  <a:rPr lang="en-US" baseline="30000" dirty="0"/>
                  <a:t>2</a:t>
                </a:r>
                <a:r>
                  <a:rPr lang="en-US" dirty="0"/>
                  <a:t> ∫ </a:t>
                </a:r>
                <a:r>
                  <a:rPr lang="en-US" i="1" dirty="0" err="1"/>
                  <a:t>dA</a:t>
                </a:r>
                <a:r>
                  <a:rPr lang="en-US" dirty="0"/>
                  <a:t> = </a:t>
                </a:r>
                <a:r>
                  <a:rPr lang="en-US" i="1" dirty="0"/>
                  <a:t>k</a:t>
                </a:r>
                <a:r>
                  <a:rPr lang="en-US" i="1" baseline="-25000" dirty="0"/>
                  <a:t>x</a:t>
                </a:r>
                <a:r>
                  <a:rPr lang="en-US" baseline="30000" dirty="0"/>
                  <a:t>2</a:t>
                </a:r>
                <a:r>
                  <a:rPr lang="en-US" i="1" dirty="0"/>
                  <a:t>A</a:t>
                </a:r>
              </a:p>
              <a:p>
                <a:pPr lvl="1">
                  <a:spcAft>
                    <a:spcPts val="600"/>
                  </a:spcAft>
                </a:pPr>
                <a:r>
                  <a:rPr lang="en-US" dirty="0"/>
                  <a:t>The radius of gyration </a:t>
                </a:r>
                <a:r>
                  <a:rPr lang="en-US" i="1" dirty="0" err="1"/>
                  <a:t>k</a:t>
                </a:r>
                <a:r>
                  <a:rPr lang="en-US" i="1" baseline="-25000" dirty="0" err="1"/>
                  <a:t>x</a:t>
                </a:r>
                <a:r>
                  <a:rPr lang="en-US" dirty="0"/>
                  <a:t> = </a:t>
                </a:r>
                <a14:m>
                  <m:oMath xmlns:m="http://schemas.openxmlformats.org/officeDocument/2006/math">
                    <m:rad>
                      <m:radPr>
                        <m:degHide m:val="on"/>
                        <m:ctrlPr>
                          <a:rPr lang="en-US" sz="2000" i="1" smtClean="0">
                            <a:latin typeface="Cambria Math" panose="02040503050406030204" pitchFamily="18" charset="0"/>
                          </a:rPr>
                        </m:ctrlPr>
                      </m:radPr>
                      <m:deg/>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𝑥</m:t>
                            </m:r>
                          </m:sub>
                        </m:sSub>
                        <m:r>
                          <a:rPr lang="en-US" sz="2000" b="0" i="1" smtClean="0">
                            <a:latin typeface="Cambria Math" panose="02040503050406030204" pitchFamily="18" charset="0"/>
                          </a:rPr>
                          <m:t>/</m:t>
                        </m:r>
                        <m:r>
                          <a:rPr lang="en-US" sz="2000" b="0" i="1" smtClean="0">
                            <a:latin typeface="Cambria Math" panose="02040503050406030204" pitchFamily="18" charset="0"/>
                          </a:rPr>
                          <m:t>𝐴</m:t>
                        </m:r>
                      </m:e>
                    </m:rad>
                  </m:oMath>
                </a14:m>
                <a:endParaRPr lang="en-US" dirty="0"/>
              </a:p>
              <a:p>
                <a:pPr marL="457200" lvl="1"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361588"/>
                <a:ext cx="8318500" cy="5267812"/>
              </a:xfrm>
              <a:blipFill>
                <a:blip r:embed="rId2"/>
                <a:stretch>
                  <a:fillRect l="-1320" t="-1965"/>
                </a:stretch>
              </a:blipFill>
            </p:spPr>
            <p:txBody>
              <a:bodyPr/>
              <a:lstStyle/>
              <a:p>
                <a:r>
                  <a:rPr lang="en-US">
                    <a:noFill/>
                  </a:rPr>
                  <a:t> </a:t>
                </a:r>
              </a:p>
            </p:txBody>
          </p:sp>
        </mc:Fallback>
      </mc:AlternateContent>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96400" y="1361588"/>
            <a:ext cx="2057400" cy="2241340"/>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33165" y="4593738"/>
            <a:ext cx="2520369" cy="1629262"/>
          </a:xfrm>
          <a:prstGeom prst="rect">
            <a:avLst/>
          </a:prstGeom>
        </p:spPr>
      </p:pic>
    </p:spTree>
    <p:extLst>
      <p:ext uri="{BB962C8B-B14F-4D97-AF65-F5344CB8AC3E}">
        <p14:creationId xmlns:p14="http://schemas.microsoft.com/office/powerpoint/2010/main" val="3711333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 A/2 – Radius of Gyration (2 of 3)</a:t>
            </a:r>
          </a:p>
        </p:txBody>
      </p:sp>
      <p:sp>
        <p:nvSpPr>
          <p:cNvPr id="3" name="Content Placeholder 2"/>
          <p:cNvSpPr>
            <a:spLocks noGrp="1"/>
          </p:cNvSpPr>
          <p:nvPr>
            <p:ph idx="1"/>
          </p:nvPr>
        </p:nvSpPr>
        <p:spPr>
          <a:xfrm>
            <a:off x="838200" y="1361588"/>
            <a:ext cx="8318500" cy="5267812"/>
          </a:xfrm>
        </p:spPr>
        <p:txBody>
          <a:bodyPr>
            <a:normAutofit/>
          </a:bodyPr>
          <a:lstStyle/>
          <a:p>
            <a:r>
              <a:rPr lang="en-US" dirty="0"/>
              <a:t>Illustration with </a:t>
            </a:r>
            <a:r>
              <a:rPr lang="en-US" i="1" dirty="0"/>
              <a:t>y</a:t>
            </a:r>
            <a:r>
              <a:rPr lang="en-US" dirty="0"/>
              <a:t>-Axis</a:t>
            </a:r>
          </a:p>
          <a:p>
            <a:endParaRPr lang="en-US" dirty="0"/>
          </a:p>
          <a:p>
            <a:endParaRPr lang="en-US" dirty="0"/>
          </a:p>
          <a:p>
            <a:endParaRPr lang="en-US" dirty="0"/>
          </a:p>
          <a:p>
            <a:r>
              <a:rPr lang="en-US" dirty="0"/>
              <a:t>Illustration with the </a:t>
            </a:r>
            <a:r>
              <a:rPr lang="en-US" i="1" dirty="0"/>
              <a:t>z</a:t>
            </a:r>
            <a:r>
              <a:rPr lang="en-US" dirty="0"/>
              <a:t>-Axis</a:t>
            </a:r>
          </a:p>
          <a:p>
            <a:pPr lvl="1">
              <a:spcAft>
                <a:spcPts val="600"/>
              </a:spcAft>
            </a:pPr>
            <a:endParaRPr lang="en-US" dirty="0"/>
          </a:p>
          <a:p>
            <a:pPr lvl="1">
              <a:spcAft>
                <a:spcPts val="600"/>
              </a:spcAft>
            </a:pPr>
            <a:endParaRPr lang="en-US" dirty="0"/>
          </a:p>
          <a:p>
            <a:pPr marL="457200" lvl="1" indent="0">
              <a:buNone/>
            </a:pPr>
            <a:endParaRPr lang="en-US"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96400" y="1361588"/>
            <a:ext cx="2057400" cy="2241340"/>
          </a:xfrm>
          <a:prstGeom prst="rect">
            <a:avLst/>
          </a:prstGeom>
        </p:spPr>
      </p:pic>
      <p:pic>
        <p:nvPicPr>
          <p:cNvPr id="4" name="Pictur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88475" y="3837189"/>
            <a:ext cx="1885950" cy="2525590"/>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4108450"/>
            <a:ext cx="2782432" cy="2520950"/>
          </a:xfrm>
          <a:prstGeom prst="rect">
            <a:avLst/>
          </a:prstGeom>
        </p:spPr>
      </p:pic>
    </p:spTree>
    <p:extLst>
      <p:ext uri="{BB962C8B-B14F-4D97-AF65-F5344CB8AC3E}">
        <p14:creationId xmlns:p14="http://schemas.microsoft.com/office/powerpoint/2010/main" val="4253044284"/>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287887"/>
      </a:hlink>
      <a:folHlink>
        <a:srgbClr val="28788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765</TotalTime>
  <Words>2440</Words>
  <Application>Microsoft Office PowerPoint</Application>
  <PresentationFormat>Widescreen</PresentationFormat>
  <Paragraphs>290</Paragraphs>
  <Slides>60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Arial</vt:lpstr>
      <vt:lpstr>Calibri</vt:lpstr>
      <vt:lpstr>Calibri Light</vt:lpstr>
      <vt:lpstr>Cambria Math</vt:lpstr>
      <vt:lpstr>Source Sans Pro</vt:lpstr>
      <vt:lpstr>Times New Roman</vt:lpstr>
      <vt:lpstr>Office Theme</vt:lpstr>
      <vt:lpstr>APPENDIX A AREA MOMENTS OF INERTIA</vt:lpstr>
      <vt:lpstr>Article A/1  Introduction</vt:lpstr>
      <vt:lpstr>Article A/1 – Physical Origin of the Calculation (1 of 3)</vt:lpstr>
      <vt:lpstr>Article A/1 – Physical Origin of the Calculation (2 of 3)</vt:lpstr>
      <vt:lpstr>Article A/1 – Physical Origin of the Calculation (3 of 3)</vt:lpstr>
      <vt:lpstr>Article A/2  Definitions</vt:lpstr>
      <vt:lpstr>Article A/2 – Comments about Moments of Inertia</vt:lpstr>
      <vt:lpstr>Article A/2 – Radius of Gyration (1 of 3)</vt:lpstr>
      <vt:lpstr>Article A/2 – Radius of Gyration (2 of 3)</vt:lpstr>
      <vt:lpstr>Article A/2 – Radius of Gyration (3 of 3)</vt:lpstr>
      <vt:lpstr>Article A/2 – Transfer of Axes (1 of 2)</vt:lpstr>
      <vt:lpstr>Article A/2 – Transfer of Axes (2 of 2)</vt:lpstr>
      <vt:lpstr>Article A/2 – Sample Problem A/1 (1 of 2)</vt:lpstr>
      <vt:lpstr>Article A/2 – Sample Problem A/1 (2 of 2)</vt:lpstr>
      <vt:lpstr>Article A/2 – Sample Problem A/2 (1 of 2)</vt:lpstr>
      <vt:lpstr>Article A/2 – Sample Problem A/2 (2 of 2)</vt:lpstr>
      <vt:lpstr>Article A/2 – Sample Problem A/3 (1 of 3)</vt:lpstr>
      <vt:lpstr>Article A/2 – Sample Problem A/3 (2 of 3)</vt:lpstr>
      <vt:lpstr>Article A/2 – Sample Problem A/3 (3 of 3)</vt:lpstr>
      <vt:lpstr>Article A/2 – Sample Problem A/4 (1 of 3)</vt:lpstr>
      <vt:lpstr>Article A/2 – Sample Problem A/4 (2 of 3)</vt:lpstr>
      <vt:lpstr>Article A/2 – Sample Problem A/4 (3 of 3)</vt:lpstr>
      <vt:lpstr>Article A/2 – Sample Problem A/5 (1 of 2)</vt:lpstr>
      <vt:lpstr>Article A/2 – Sample Problem A/5 (2 of 2)</vt:lpstr>
      <vt:lpstr>Article A/2 – Sample Problem A/6 (1 of 4)</vt:lpstr>
      <vt:lpstr>Article A/2 – Sample Problem A/6 (2 of 4)</vt:lpstr>
      <vt:lpstr>Article A/2 – Sample Problem A/6 (3 of 4)</vt:lpstr>
      <vt:lpstr>Article A/2 – Sample Problem A/6 (4 of 4)</vt:lpstr>
      <vt:lpstr>Article A/3  Composite Areas</vt:lpstr>
      <vt:lpstr>Article A/3 – Inertias of Common Shapes (1 of 3)</vt:lpstr>
      <vt:lpstr>Article A/3 – Inertias of Common Shapes (2 of 3)</vt:lpstr>
      <vt:lpstr>Article A/3 – Inertias of Common Shapes (3 of 3)</vt:lpstr>
      <vt:lpstr>Article A/3 – Typical Solution Process</vt:lpstr>
      <vt:lpstr>Article A/3 – Sample Problem A/7 (1 of 2)</vt:lpstr>
      <vt:lpstr>Article A/3 – Sample Problem A/7 (2 of 2)</vt:lpstr>
      <vt:lpstr>Article A/3 – Sample Problem A/8 (1 of 4)</vt:lpstr>
      <vt:lpstr>Article A/3 – Sample Problem A/8 (2 of 4)</vt:lpstr>
      <vt:lpstr>Article A/3 – Sample Problem A/8 (3 of 4)</vt:lpstr>
      <vt:lpstr>Article A/3 – Sample Problem A/8 (4 of 4)</vt:lpstr>
      <vt:lpstr>Article A/4  Products of Inertia and Rotation of Axes</vt:lpstr>
      <vt:lpstr>Article A/4 – Comments About Products of Inertia</vt:lpstr>
      <vt:lpstr>Article A/4 – Transfer of Axes</vt:lpstr>
      <vt:lpstr>Article A/4 – Rotation of Axes (1 of 4)</vt:lpstr>
      <vt:lpstr>Article A/4 – Rotation of Axes (2 of 4)</vt:lpstr>
      <vt:lpstr>Article A/4 – Rotation of Axes (3 of 4)</vt:lpstr>
      <vt:lpstr>Article A/4 – Rotation of Axes (4 of 4)</vt:lpstr>
      <vt:lpstr>Article A/4 – Mohr’s Circle of Inertia (1 of 2)</vt:lpstr>
      <vt:lpstr>Article A/4 – Mohr’s Circle of Inertia (2 of 2)</vt:lpstr>
      <vt:lpstr>Article A/4 – Sample Problem A/9 (1 of 2)</vt:lpstr>
      <vt:lpstr>Article A/4 – Sample Problem A/9 (2 of 2)</vt:lpstr>
      <vt:lpstr>Article A/4 – Sample Problem A/10 (1 of 3)</vt:lpstr>
      <vt:lpstr>Article A/4 – Sample Problem A/10 (2 of 3)</vt:lpstr>
      <vt:lpstr>Article A/4 – Sample Problem A/10 (3 of 3)</vt:lpstr>
      <vt:lpstr>Article A/4 – Sample Problem A/11 (1 of 2)</vt:lpstr>
      <vt:lpstr>Article A/4 – Sample Problem A/11 (2 of 2)</vt:lpstr>
      <vt:lpstr>Article A/4 – Sample Problem A/12 (1 of 5)</vt:lpstr>
      <vt:lpstr>Article A/4 – Sample Problem A/12 (2 of 5)</vt:lpstr>
      <vt:lpstr>Article A/4 – Sample Problem A/12 (3 of 5)</vt:lpstr>
      <vt:lpstr>Article A/4 – Sample Problem A/12 (4 of 5)</vt:lpstr>
      <vt:lpstr>Article A/4 – Sample Problem A/12 (5 of 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 Bolton</dc:creator>
  <cp:lastModifiedBy>Jeff Bolton</cp:lastModifiedBy>
  <cp:revision>99</cp:revision>
  <dcterms:created xsi:type="dcterms:W3CDTF">2018-02-20T02:32:50Z</dcterms:created>
  <dcterms:modified xsi:type="dcterms:W3CDTF">2018-08-04T01:04:20Z</dcterms:modified>
</cp:coreProperties>
</file>